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815" r:id="rId3"/>
    <p:sldId id="750" r:id="rId4"/>
    <p:sldId id="739" r:id="rId5"/>
    <p:sldId id="738" r:id="rId6"/>
    <p:sldId id="741" r:id="rId7"/>
    <p:sldId id="823" r:id="rId8"/>
    <p:sldId id="825" r:id="rId9"/>
    <p:sldId id="826" r:id="rId10"/>
    <p:sldId id="824" r:id="rId11"/>
    <p:sldId id="742" r:id="rId12"/>
    <p:sldId id="817" r:id="rId13"/>
    <p:sldId id="818" r:id="rId14"/>
    <p:sldId id="820" r:id="rId15"/>
    <p:sldId id="822" r:id="rId16"/>
    <p:sldId id="827" r:id="rId17"/>
    <p:sldId id="819" r:id="rId18"/>
    <p:sldId id="833" r:id="rId19"/>
    <p:sldId id="848" r:id="rId20"/>
    <p:sldId id="828" r:id="rId21"/>
    <p:sldId id="821" r:id="rId22"/>
    <p:sldId id="829" r:id="rId23"/>
    <p:sldId id="830" r:id="rId24"/>
    <p:sldId id="831" r:id="rId25"/>
    <p:sldId id="832" r:id="rId26"/>
    <p:sldId id="834" r:id="rId27"/>
    <p:sldId id="835" r:id="rId28"/>
    <p:sldId id="836" r:id="rId29"/>
    <p:sldId id="838" r:id="rId30"/>
    <p:sldId id="839" r:id="rId31"/>
    <p:sldId id="840" r:id="rId32"/>
    <p:sldId id="843" r:id="rId33"/>
    <p:sldId id="841" r:id="rId34"/>
    <p:sldId id="844" r:id="rId35"/>
    <p:sldId id="845" r:id="rId36"/>
    <p:sldId id="847" r:id="rId37"/>
    <p:sldId id="846" r:id="rId38"/>
    <p:sldId id="849" r:id="rId39"/>
    <p:sldId id="85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ECE"/>
    <a:srgbClr val="FFE699"/>
    <a:srgbClr val="FFFF00"/>
    <a:srgbClr val="FFF2CC"/>
    <a:srgbClr val="FF0000"/>
    <a:srgbClr val="CC66FF"/>
    <a:srgbClr val="E44CE4"/>
    <a:srgbClr val="BDD7EE"/>
    <a:srgbClr val="DF5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1" autoAdjust="0"/>
    <p:restoredTop sz="93061" autoAdjust="0"/>
  </p:normalViewPr>
  <p:slideViewPr>
    <p:cSldViewPr snapToGrid="0">
      <p:cViewPr varScale="1">
        <p:scale>
          <a:sx n="119" d="100"/>
          <a:sy n="119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0F1A-086A-4391-9E1C-84D00099E88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B5B6-F9D4-42D2-8BC6-49C8A5074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9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Sqrt3 a x sqrt3 a superlattice favored when big balls and small balls in hcp.  This can then distort into </a:t>
            </a:r>
            <a:r>
              <a:rPr lang="en-US" dirty="0" err="1"/>
              <a:t>kagome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B5B6-F9D4-42D2-8BC6-49C8A5074E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4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B5B6-F9D4-42D2-8BC6-49C8A5074E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3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76802"/>
          </a:xfr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marL="0" indent="0" algn="ctr">
              <a:buNone/>
              <a:defRPr sz="24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ucsbseal_cmyk.pdf" descr="ucsbseal_cmyk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384" y="133564"/>
            <a:ext cx="1175257" cy="1176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706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1857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  <a:lvl2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8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9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2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1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0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4C9-3108-4D83-B296-288221460EB0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01FE-4DF6-4433-B945-4DB1C0E9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8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00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3FBEEB-DA71-4209-8000-00923FA86993}"/>
              </a:ext>
            </a:extLst>
          </p:cNvPr>
          <p:cNvSpPr/>
          <p:nvPr/>
        </p:nvSpPr>
        <p:spPr>
          <a:xfrm>
            <a:off x="1139455" y="1795004"/>
            <a:ext cx="9913089" cy="2056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00447" y="-210383"/>
            <a:ext cx="56882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rgbClr val="222222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Topological Matter School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August 19</a:t>
            </a:r>
            <a:r>
              <a:rPr lang="en-US" sz="2200" baseline="30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th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9303" y="4261189"/>
            <a:ext cx="5793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Stephen D. Wilson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Professor, Materials Department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University of California, Santa Barbara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DEB896-6C9C-41B8-B871-98A032B98385}"/>
              </a:ext>
            </a:extLst>
          </p:cNvPr>
          <p:cNvGrpSpPr/>
          <p:nvPr/>
        </p:nvGrpSpPr>
        <p:grpSpPr>
          <a:xfrm>
            <a:off x="6503745" y="5870933"/>
            <a:ext cx="5533013" cy="841834"/>
            <a:chOff x="0" y="2443163"/>
            <a:chExt cx="11550380" cy="17573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5E4F4B-A3F5-41D0-9053-5D47584BC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90"/>
            <a:stretch/>
          </p:blipFill>
          <p:spPr>
            <a:xfrm>
              <a:off x="0" y="2530219"/>
              <a:ext cx="11550380" cy="16703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B0FE66-6927-4CAF-8A93-22D1F87B4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1" t="73362" r="61860" b="-224"/>
            <a:stretch/>
          </p:blipFill>
          <p:spPr>
            <a:xfrm>
              <a:off x="7443789" y="2443163"/>
              <a:ext cx="2814638" cy="571500"/>
            </a:xfrm>
            <a:prstGeom prst="rect">
              <a:avLst/>
            </a:prstGeom>
          </p:spPr>
        </p:pic>
      </p:grpSp>
      <p:pic>
        <p:nvPicPr>
          <p:cNvPr id="12" name="Picture 4" descr="National Science Foundation - Wikipedia">
            <a:extLst>
              <a:ext uri="{FF2B5EF4-FFF2-40B4-BE49-F238E27FC236}">
                <a16:creationId xmlns:a16="http://schemas.microsoft.com/office/drawing/2014/main" id="{C4874522-2566-4711-A44A-C538392A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6" y="5560938"/>
            <a:ext cx="1247518" cy="12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29DAA-CC88-40BD-9DDD-9A68D6C3E539}"/>
              </a:ext>
            </a:extLst>
          </p:cNvPr>
          <p:cNvSpPr txBox="1"/>
          <p:nvPr/>
        </p:nvSpPr>
        <p:spPr>
          <a:xfrm>
            <a:off x="1316113" y="2150649"/>
            <a:ext cx="9559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Correlations and Topology on Kagome lattices:  Lecture 1</a:t>
            </a:r>
            <a:endParaRPr lang="en-US" sz="4000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8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Kagome insulators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1086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DCF2EA-B8C3-4F4B-8338-DC37EF6D4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41"/>
          <a:stretch/>
        </p:blipFill>
        <p:spPr>
          <a:xfrm>
            <a:off x="758134" y="1103798"/>
            <a:ext cx="2919959" cy="1209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554E0-44CE-40BE-85DC-E4039BE3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frustration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CECA-8661-4716-9D47-46CD14213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897" y="1251857"/>
            <a:ext cx="7103715" cy="4351338"/>
          </a:xfrm>
        </p:spPr>
        <p:txBody>
          <a:bodyPr/>
          <a:lstStyle/>
          <a:p>
            <a:r>
              <a:rPr lang="en-US" dirty="0"/>
              <a:t>Real space frustration of AF bonds:  J&gt;0</a:t>
            </a:r>
          </a:p>
          <a:p>
            <a:r>
              <a:rPr lang="en-US" dirty="0"/>
              <a:t>Three sublattice structures</a:t>
            </a:r>
          </a:p>
          <a:p>
            <a:pPr lvl="1"/>
            <a:r>
              <a:rPr lang="en-US" dirty="0"/>
              <a:t>Triangular lattice + </a:t>
            </a:r>
            <a:r>
              <a:rPr lang="en-US" dirty="0" err="1"/>
              <a:t>kagome</a:t>
            </a:r>
            <a:r>
              <a:rPr lang="en-US" dirty="0"/>
              <a:t> lattice</a:t>
            </a:r>
          </a:p>
          <a:p>
            <a:pPr lvl="1"/>
            <a:r>
              <a:rPr lang="en-US" dirty="0"/>
              <a:t>Heisenberg triangular lattice orders</a:t>
            </a:r>
          </a:p>
          <a:p>
            <a:pPr lvl="1"/>
            <a:r>
              <a:rPr lang="en-US" dirty="0"/>
              <a:t>Kagome remains open frontier</a:t>
            </a:r>
          </a:p>
          <a:p>
            <a:pPr lvl="1"/>
            <a:r>
              <a:rPr lang="en-US" dirty="0"/>
              <a:t>Maximally frustrated lattice in 2D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57006-6F02-433E-8705-515D86FA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17" y="2331593"/>
            <a:ext cx="2432146" cy="2191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BA44-AB9C-4988-B948-192173196E3F}"/>
              </a:ext>
            </a:extLst>
          </p:cNvPr>
          <p:cNvSpPr txBox="1"/>
          <p:nvPr/>
        </p:nvSpPr>
        <p:spPr>
          <a:xfrm>
            <a:off x="1472822" y="3053928"/>
            <a:ext cx="4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2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E9C7D-5737-4AB7-8907-0D1AA4EBAE2F}"/>
              </a:ext>
            </a:extLst>
          </p:cNvPr>
          <p:cNvSpPr txBox="1"/>
          <p:nvPr/>
        </p:nvSpPr>
        <p:spPr>
          <a:xfrm>
            <a:off x="2604481" y="3053928"/>
            <a:ext cx="4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2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ECF74-B469-4B9E-A5F0-3CCD424E2AE3}"/>
              </a:ext>
            </a:extLst>
          </p:cNvPr>
          <p:cNvSpPr txBox="1"/>
          <p:nvPr/>
        </p:nvSpPr>
        <p:spPr>
          <a:xfrm>
            <a:off x="1998425" y="4058705"/>
            <a:ext cx="4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2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J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5D3A80F3-EC60-4295-B02E-26D14D4181F7}"/>
              </a:ext>
            </a:extLst>
          </p:cNvPr>
          <p:cNvSpPr/>
          <p:nvPr/>
        </p:nvSpPr>
        <p:spPr>
          <a:xfrm>
            <a:off x="2053664" y="2488084"/>
            <a:ext cx="409354" cy="707065"/>
          </a:xfrm>
          <a:prstGeom prst="up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27278F05-B7D6-4944-ADF3-9735DCBFDBE6}"/>
              </a:ext>
            </a:extLst>
          </p:cNvPr>
          <p:cNvSpPr/>
          <p:nvPr/>
        </p:nvSpPr>
        <p:spPr>
          <a:xfrm rot="10800000">
            <a:off x="1344827" y="3696399"/>
            <a:ext cx="409354" cy="707065"/>
          </a:xfrm>
          <a:prstGeom prst="up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39C32-4B48-4B57-A5DD-C6D3A169AC28}"/>
              </a:ext>
            </a:extLst>
          </p:cNvPr>
          <p:cNvSpPr txBox="1"/>
          <p:nvPr/>
        </p:nvSpPr>
        <p:spPr>
          <a:xfrm>
            <a:off x="2553307" y="3757543"/>
            <a:ext cx="87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B5B472-0BA2-4352-99F9-E72A18B33602}"/>
              </a:ext>
            </a:extLst>
          </p:cNvPr>
          <p:cNvGrpSpPr/>
          <p:nvPr/>
        </p:nvGrpSpPr>
        <p:grpSpPr>
          <a:xfrm>
            <a:off x="1057492" y="4679207"/>
            <a:ext cx="2335871" cy="2250332"/>
            <a:chOff x="367855" y="4217215"/>
            <a:chExt cx="2335871" cy="2250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6CF4F8-F869-4DB9-9B6C-55AF350F2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855" y="4217215"/>
              <a:ext cx="2335871" cy="21911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C14B8F-1320-4F07-A9BC-FC11639330CA}"/>
                </a:ext>
              </a:extLst>
            </p:cNvPr>
            <p:cNvSpPr txBox="1"/>
            <p:nvPr/>
          </p:nvSpPr>
          <p:spPr>
            <a:xfrm>
              <a:off x="892748" y="4939550"/>
              <a:ext cx="421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chemeClr val="accent2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J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6329BA-C9B9-4F72-BCC6-AAF5A0E5461C}"/>
                </a:ext>
              </a:extLst>
            </p:cNvPr>
            <p:cNvSpPr txBox="1"/>
            <p:nvPr/>
          </p:nvSpPr>
          <p:spPr>
            <a:xfrm>
              <a:off x="2024407" y="4939550"/>
              <a:ext cx="421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chemeClr val="accent2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J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39C062-F7CC-4986-873F-754B0B9BB9D6}"/>
                </a:ext>
              </a:extLst>
            </p:cNvPr>
            <p:cNvSpPr txBox="1"/>
            <p:nvPr/>
          </p:nvSpPr>
          <p:spPr>
            <a:xfrm>
              <a:off x="1418351" y="5944327"/>
              <a:ext cx="421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chemeClr val="accent2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J</a:t>
              </a:r>
            </a:p>
          </p:txBody>
        </p:sp>
        <p:sp>
          <p:nvSpPr>
            <p:cNvPr id="16" name="Arrow: Up 15">
              <a:extLst>
                <a:ext uri="{FF2B5EF4-FFF2-40B4-BE49-F238E27FC236}">
                  <a16:creationId xmlns:a16="http://schemas.microsoft.com/office/drawing/2014/main" id="{C20F49A7-3F9B-4631-B5D9-9A4C959A60E3}"/>
                </a:ext>
              </a:extLst>
            </p:cNvPr>
            <p:cNvSpPr/>
            <p:nvPr/>
          </p:nvSpPr>
          <p:spPr>
            <a:xfrm>
              <a:off x="1435669" y="4347071"/>
              <a:ext cx="393150" cy="707065"/>
            </a:xfrm>
            <a:prstGeom prst="upArrow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A14479BA-74F5-401D-91FB-49E1A2AECAA0}"/>
                </a:ext>
              </a:extLst>
            </p:cNvPr>
            <p:cNvSpPr/>
            <p:nvPr/>
          </p:nvSpPr>
          <p:spPr>
            <a:xfrm rot="14400000">
              <a:off x="734720" y="5641736"/>
              <a:ext cx="409354" cy="679076"/>
            </a:xfrm>
            <a:prstGeom prst="upArrow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Up 20">
              <a:extLst>
                <a:ext uri="{FF2B5EF4-FFF2-40B4-BE49-F238E27FC236}">
                  <a16:creationId xmlns:a16="http://schemas.microsoft.com/office/drawing/2014/main" id="{D1FDD4FF-8824-4788-98FF-85CC6E819669}"/>
                </a:ext>
              </a:extLst>
            </p:cNvPr>
            <p:cNvSpPr/>
            <p:nvPr/>
          </p:nvSpPr>
          <p:spPr>
            <a:xfrm rot="7200000">
              <a:off x="2153286" y="5627275"/>
              <a:ext cx="409354" cy="679076"/>
            </a:xfrm>
            <a:prstGeom prst="upArrow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758A93B-549D-4D21-BBF5-F4941466F63C}"/>
              </a:ext>
            </a:extLst>
          </p:cNvPr>
          <p:cNvGrpSpPr/>
          <p:nvPr/>
        </p:nvGrpSpPr>
        <p:grpSpPr>
          <a:xfrm>
            <a:off x="4902745" y="3696399"/>
            <a:ext cx="6507405" cy="3249957"/>
            <a:chOff x="4902745" y="3696399"/>
            <a:chExt cx="6507405" cy="324995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2518EC9-46EC-4933-BA4F-5DB540560261}"/>
                </a:ext>
              </a:extLst>
            </p:cNvPr>
            <p:cNvGrpSpPr/>
            <p:nvPr/>
          </p:nvGrpSpPr>
          <p:grpSpPr>
            <a:xfrm>
              <a:off x="7866122" y="3696399"/>
              <a:ext cx="3544028" cy="3249957"/>
              <a:chOff x="6057794" y="3716957"/>
              <a:chExt cx="3544028" cy="324995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4C1E8C9-62F0-4155-9BBF-F86627773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000000">
                <a:off x="7709516" y="5653124"/>
                <a:ext cx="1458308" cy="1313790"/>
              </a:xfrm>
              <a:prstGeom prst="rect">
                <a:avLst/>
              </a:prstGeom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EC0F7DF-34CC-4203-82A9-C830D66517BF}"/>
                  </a:ext>
                </a:extLst>
              </p:cNvPr>
              <p:cNvGrpSpPr/>
              <p:nvPr/>
            </p:nvGrpSpPr>
            <p:grpSpPr>
              <a:xfrm>
                <a:off x="6057794" y="3716957"/>
                <a:ext cx="3544028" cy="3165753"/>
                <a:chOff x="6057794" y="3716957"/>
                <a:chExt cx="3544028" cy="316575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3562007-0E4B-40B9-B7D1-7A052896EB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6746706" y="3789216"/>
                  <a:ext cx="1458308" cy="1313790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73E98632-62FA-4172-97D3-9B7CB45C00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9000000">
                  <a:off x="7709517" y="3945679"/>
                  <a:ext cx="1458308" cy="1313790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226641FB-B425-4D3F-9E4A-CDF797A82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6746705" y="5496661"/>
                  <a:ext cx="1458308" cy="131379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E42E1B4C-0299-4208-8946-2275DDB70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8215773" y="4653569"/>
                  <a:ext cx="1458308" cy="131379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20B5AD7-5628-4C0C-A14C-262A09CD06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6200000">
                  <a:off x="5985535" y="4764051"/>
                  <a:ext cx="1458308" cy="1313790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7BC3F9A-FEA2-47FD-A86C-DE23B217BEBC}"/>
                    </a:ext>
                  </a:extLst>
                </p:cNvPr>
                <p:cNvSpPr txBox="1"/>
                <p:nvPr/>
              </p:nvSpPr>
              <p:spPr>
                <a:xfrm>
                  <a:off x="6647947" y="4634259"/>
                  <a:ext cx="8785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?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DE33A28-F72B-4F7B-8D3F-D25132D1BF61}"/>
                    </a:ext>
                  </a:extLst>
                </p:cNvPr>
                <p:cNvSpPr txBox="1"/>
                <p:nvPr/>
              </p:nvSpPr>
              <p:spPr>
                <a:xfrm>
                  <a:off x="7390351" y="4243316"/>
                  <a:ext cx="8785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?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E975271-9F33-4DCD-901D-1C1819D1340C}"/>
                    </a:ext>
                  </a:extLst>
                </p:cNvPr>
                <p:cNvSpPr txBox="1"/>
                <p:nvPr/>
              </p:nvSpPr>
              <p:spPr>
                <a:xfrm>
                  <a:off x="8129945" y="4656949"/>
                  <a:ext cx="8785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?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731CF91-3D31-4913-9F44-9C63BBCB0F18}"/>
                    </a:ext>
                  </a:extLst>
                </p:cNvPr>
                <p:cNvSpPr txBox="1"/>
                <p:nvPr/>
              </p:nvSpPr>
              <p:spPr>
                <a:xfrm>
                  <a:off x="8129944" y="5522258"/>
                  <a:ext cx="8785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?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C5C616A-01FA-4EB3-A338-79EAC19BC02B}"/>
                    </a:ext>
                  </a:extLst>
                </p:cNvPr>
                <p:cNvSpPr txBox="1"/>
                <p:nvPr/>
              </p:nvSpPr>
              <p:spPr>
                <a:xfrm>
                  <a:off x="7390350" y="5943392"/>
                  <a:ext cx="8785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?</a:t>
                  </a:r>
                </a:p>
              </p:txBody>
            </p:sp>
            <p:sp>
              <p:nvSpPr>
                <p:cNvPr id="43" name="Arrow: Up 42">
                  <a:extLst>
                    <a:ext uri="{FF2B5EF4-FFF2-40B4-BE49-F238E27FC236}">
                      <a16:creationId xmlns:a16="http://schemas.microsoft.com/office/drawing/2014/main" id="{415EB46C-770C-4663-BB29-D609A69582E9}"/>
                    </a:ext>
                  </a:extLst>
                </p:cNvPr>
                <p:cNvSpPr/>
                <p:nvPr/>
              </p:nvSpPr>
              <p:spPr>
                <a:xfrm>
                  <a:off x="6199787" y="5087950"/>
                  <a:ext cx="334926" cy="488971"/>
                </a:xfrm>
                <a:prstGeom prst="up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Arrow: Up 44">
                  <a:extLst>
                    <a:ext uri="{FF2B5EF4-FFF2-40B4-BE49-F238E27FC236}">
                      <a16:creationId xmlns:a16="http://schemas.microsoft.com/office/drawing/2014/main" id="{92A6F752-FD67-4943-B4B4-77FFADC65305}"/>
                    </a:ext>
                  </a:extLst>
                </p:cNvPr>
                <p:cNvSpPr/>
                <p:nvPr/>
              </p:nvSpPr>
              <p:spPr>
                <a:xfrm>
                  <a:off x="6937194" y="6354115"/>
                  <a:ext cx="334926" cy="488971"/>
                </a:xfrm>
                <a:prstGeom prst="up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6FA213F-C0C6-4B13-8CFC-8A059E8BCABE}"/>
                    </a:ext>
                  </a:extLst>
                </p:cNvPr>
                <p:cNvSpPr txBox="1"/>
                <p:nvPr/>
              </p:nvSpPr>
              <p:spPr>
                <a:xfrm>
                  <a:off x="6390277" y="4626285"/>
                  <a:ext cx="439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i="1" dirty="0">
                      <a:solidFill>
                        <a:schemeClr val="accent2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J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119B587-875A-4F91-AF7B-013DAAD752E1}"/>
                    </a:ext>
                  </a:extLst>
                </p:cNvPr>
                <p:cNvSpPr txBox="1"/>
                <p:nvPr/>
              </p:nvSpPr>
              <p:spPr>
                <a:xfrm>
                  <a:off x="6358774" y="5511684"/>
                  <a:ext cx="439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i="1" dirty="0">
                      <a:solidFill>
                        <a:schemeClr val="accent2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J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B51583F-EDED-488B-AD7F-B328AEE98420}"/>
                    </a:ext>
                  </a:extLst>
                </p:cNvPr>
                <p:cNvSpPr txBox="1"/>
                <p:nvPr/>
              </p:nvSpPr>
              <p:spPr>
                <a:xfrm>
                  <a:off x="7030332" y="5084239"/>
                  <a:ext cx="4393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i="1" dirty="0">
                      <a:solidFill>
                        <a:schemeClr val="accent2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J</a:t>
                  </a:r>
                </a:p>
              </p:txBody>
            </p:sp>
            <p:sp>
              <p:nvSpPr>
                <p:cNvPr id="50" name="Arrow: Up 49">
                  <a:extLst>
                    <a:ext uri="{FF2B5EF4-FFF2-40B4-BE49-F238E27FC236}">
                      <a16:creationId xmlns:a16="http://schemas.microsoft.com/office/drawing/2014/main" id="{F93C4BEA-4EAF-4991-8E35-43B0DB9CCA1A}"/>
                    </a:ext>
                  </a:extLst>
                </p:cNvPr>
                <p:cNvSpPr/>
                <p:nvPr/>
              </p:nvSpPr>
              <p:spPr>
                <a:xfrm>
                  <a:off x="6929487" y="3808988"/>
                  <a:ext cx="334926" cy="488971"/>
                </a:xfrm>
                <a:prstGeom prst="up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Arrow: Up 50">
                  <a:extLst>
                    <a:ext uri="{FF2B5EF4-FFF2-40B4-BE49-F238E27FC236}">
                      <a16:creationId xmlns:a16="http://schemas.microsoft.com/office/drawing/2014/main" id="{91546C2F-52D0-4C2E-A8AC-E2471EF4254A}"/>
                    </a:ext>
                  </a:extLst>
                </p:cNvPr>
                <p:cNvSpPr/>
                <p:nvPr/>
              </p:nvSpPr>
              <p:spPr>
                <a:xfrm>
                  <a:off x="8393980" y="3831344"/>
                  <a:ext cx="334926" cy="488971"/>
                </a:xfrm>
                <a:prstGeom prst="up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Arrow: Up 52">
                  <a:extLst>
                    <a:ext uri="{FF2B5EF4-FFF2-40B4-BE49-F238E27FC236}">
                      <a16:creationId xmlns:a16="http://schemas.microsoft.com/office/drawing/2014/main" id="{5C20A6C7-7EE8-4221-A5CB-3D6C68602DE1}"/>
                    </a:ext>
                  </a:extLst>
                </p:cNvPr>
                <p:cNvSpPr/>
                <p:nvPr/>
              </p:nvSpPr>
              <p:spPr>
                <a:xfrm>
                  <a:off x="9154882" y="5101363"/>
                  <a:ext cx="334926" cy="488971"/>
                </a:xfrm>
                <a:prstGeom prst="up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Arrow: Up 53">
                  <a:extLst>
                    <a:ext uri="{FF2B5EF4-FFF2-40B4-BE49-F238E27FC236}">
                      <a16:creationId xmlns:a16="http://schemas.microsoft.com/office/drawing/2014/main" id="{847EE1D8-3EDC-4DD9-8E46-D03FAD9C4BA3}"/>
                    </a:ext>
                  </a:extLst>
                </p:cNvPr>
                <p:cNvSpPr/>
                <p:nvPr/>
              </p:nvSpPr>
              <p:spPr>
                <a:xfrm>
                  <a:off x="8401759" y="6373430"/>
                  <a:ext cx="334926" cy="488971"/>
                </a:xfrm>
                <a:prstGeom prst="up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84E59FC-2824-4BCE-8753-3C691DD26E09}"/>
                    </a:ext>
                  </a:extLst>
                </p:cNvPr>
                <p:cNvSpPr txBox="1"/>
                <p:nvPr/>
              </p:nvSpPr>
              <p:spPr>
                <a:xfrm>
                  <a:off x="6654208" y="5511198"/>
                  <a:ext cx="8785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latin typeface="Segoe UI Symbol" panose="020B0502040204020203" pitchFamily="34" charset="0"/>
                      <a:ea typeface="Segoe UI Symbol" panose="020B0502040204020203" pitchFamily="34" charset="0"/>
                    </a:rPr>
                    <a:t>?</a:t>
                  </a:r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68AE46-22D6-46AA-BF35-BBCEB721F794}"/>
                </a:ext>
              </a:extLst>
            </p:cNvPr>
            <p:cNvSpPr txBox="1"/>
            <p:nvPr/>
          </p:nvSpPr>
          <p:spPr>
            <a:xfrm>
              <a:off x="4902745" y="4417349"/>
              <a:ext cx="31364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(Extensive degeneracy, unstable to fluctuations)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14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5AFE-8714-4DBC-82B7-86F6A976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7391"/>
          </a:xfrm>
        </p:spPr>
        <p:txBody>
          <a:bodyPr/>
          <a:lstStyle/>
          <a:p>
            <a:r>
              <a:rPr lang="en-US" dirty="0"/>
              <a:t>Magnetic frustration in two-dimensions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0B88F-DC26-4A56-9484-C582817D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19"/>
            <a:ext cx="6534672" cy="50547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D41DA3-324E-4044-8B2C-EDA3C8834F81}"/>
              </a:ext>
            </a:extLst>
          </p:cNvPr>
          <p:cNvSpPr/>
          <p:nvPr/>
        </p:nvSpPr>
        <p:spPr>
          <a:xfrm>
            <a:off x="904732" y="2604847"/>
            <a:ext cx="4673010" cy="35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D7E386-23DD-4DA6-917C-5826238AF508}"/>
              </a:ext>
            </a:extLst>
          </p:cNvPr>
          <p:cNvSpPr/>
          <p:nvPr/>
        </p:nvSpPr>
        <p:spPr>
          <a:xfrm>
            <a:off x="482974" y="4302865"/>
            <a:ext cx="5897526" cy="35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4B387-96FF-490F-8A7C-AA88658730E9}"/>
              </a:ext>
            </a:extLst>
          </p:cNvPr>
          <p:cNvSpPr/>
          <p:nvPr/>
        </p:nvSpPr>
        <p:spPr>
          <a:xfrm>
            <a:off x="233107" y="5961542"/>
            <a:ext cx="6216503" cy="35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712DD-661B-495B-95B8-6F9955C686B5}"/>
              </a:ext>
            </a:extLst>
          </p:cNvPr>
          <p:cNvSpPr txBox="1"/>
          <p:nvPr/>
        </p:nvSpPr>
        <p:spPr>
          <a:xfrm>
            <a:off x="895389" y="1006195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Crasto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de Lima et al., Phys. Chem. Chem. Phys. (2019)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CF524C-0731-4322-AEE5-EC152075FF59}"/>
              </a:ext>
            </a:extLst>
          </p:cNvPr>
          <p:cNvCxnSpPr/>
          <p:nvPr/>
        </p:nvCxnSpPr>
        <p:spPr>
          <a:xfrm flipH="1" flipV="1">
            <a:off x="4029075" y="2604847"/>
            <a:ext cx="3848100" cy="6737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151725-162A-42C6-8BC2-DAD2DC506B4E}"/>
              </a:ext>
            </a:extLst>
          </p:cNvPr>
          <p:cNvCxnSpPr>
            <a:cxnSpLocks/>
          </p:cNvCxnSpPr>
          <p:nvPr/>
        </p:nvCxnSpPr>
        <p:spPr>
          <a:xfrm flipH="1" flipV="1">
            <a:off x="5089087" y="2624167"/>
            <a:ext cx="2788088" cy="6512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92A649-69C4-498E-808D-90DF4DC827DA}"/>
              </a:ext>
            </a:extLst>
          </p:cNvPr>
          <p:cNvSpPr txBox="1"/>
          <p:nvPr/>
        </p:nvSpPr>
        <p:spPr>
          <a:xfrm>
            <a:off x="7858647" y="3090744"/>
            <a:ext cx="429629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Only even sides polygons: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unfrustrated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E7E266-53BF-4103-9471-06B0AB1BB251}"/>
              </a:ext>
            </a:extLst>
          </p:cNvPr>
          <p:cNvSpPr txBox="1"/>
          <p:nvPr/>
        </p:nvSpPr>
        <p:spPr>
          <a:xfrm>
            <a:off x="7858647" y="1288106"/>
            <a:ext cx="433335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Assuming all equivalent bonds are AF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F15DD-DE41-4C23-B64F-C27D379CF344}"/>
              </a:ext>
            </a:extLst>
          </p:cNvPr>
          <p:cNvSpPr txBox="1"/>
          <p:nvPr/>
        </p:nvSpPr>
        <p:spPr>
          <a:xfrm>
            <a:off x="7858646" y="4396700"/>
            <a:ext cx="42962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Lattices with only equivalent bonds versus those with inequivalent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91F30-8DAA-4AFE-A95B-968798A43D38}"/>
              </a:ext>
            </a:extLst>
          </p:cNvPr>
          <p:cNvSpPr txBox="1"/>
          <p:nvPr/>
        </p:nvSpPr>
        <p:spPr>
          <a:xfrm>
            <a:off x="7768224" y="5067375"/>
            <a:ext cx="4386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Energy of classical Heisenberg AF and look at energy increase per bond:  Triangular and </a:t>
            </a:r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kagome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lattice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1EB64E-14B1-4C89-B14C-593AEAA8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0" y="1708353"/>
            <a:ext cx="2257740" cy="3715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24753B-1074-486B-9751-329356039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646" y="3554214"/>
            <a:ext cx="3505689" cy="724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5915A6-37D9-49A4-B90B-422CA3E89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224" y="2231439"/>
            <a:ext cx="3400900" cy="7049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D45EA5-C90E-4710-B309-432B9935A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1618" y="2324571"/>
            <a:ext cx="3143689" cy="22958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C2028-8F15-458D-91C9-51FFD73EFA1A}"/>
              </a:ext>
            </a:extLst>
          </p:cNvPr>
          <p:cNvSpPr txBox="1"/>
          <p:nvPr/>
        </p:nvSpPr>
        <p:spPr>
          <a:xfrm>
            <a:off x="6347098" y="1006608"/>
            <a:ext cx="5895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Richter and Kobe, J. Phys. C (1982) and Quantum Magnetism (Springer)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F2F4D5-25FF-41BA-98D2-3B56FB8F7BB9}"/>
              </a:ext>
            </a:extLst>
          </p:cNvPr>
          <p:cNvCxnSpPr>
            <a:cxnSpLocks/>
          </p:cNvCxnSpPr>
          <p:nvPr/>
        </p:nvCxnSpPr>
        <p:spPr>
          <a:xfrm flipH="1">
            <a:off x="3241237" y="3275410"/>
            <a:ext cx="4617410" cy="4923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0D9276-6078-45A2-BF20-281DB9A7D05A}"/>
              </a:ext>
            </a:extLst>
          </p:cNvPr>
          <p:cNvCxnSpPr>
            <a:cxnSpLocks/>
          </p:cNvCxnSpPr>
          <p:nvPr/>
        </p:nvCxnSpPr>
        <p:spPr>
          <a:xfrm flipH="1">
            <a:off x="4835549" y="3288302"/>
            <a:ext cx="3023098" cy="5476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4531EE-79C1-4CA9-92A0-ACD7D446B24B}"/>
              </a:ext>
            </a:extLst>
          </p:cNvPr>
          <p:cNvCxnSpPr>
            <a:cxnSpLocks/>
          </p:cNvCxnSpPr>
          <p:nvPr/>
        </p:nvCxnSpPr>
        <p:spPr>
          <a:xfrm flipH="1">
            <a:off x="1630600" y="4620416"/>
            <a:ext cx="6137624" cy="77937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826673D-DC16-4384-84A5-0F7A94608B7D}"/>
              </a:ext>
            </a:extLst>
          </p:cNvPr>
          <p:cNvCxnSpPr>
            <a:cxnSpLocks/>
          </p:cNvCxnSpPr>
          <p:nvPr/>
        </p:nvCxnSpPr>
        <p:spPr>
          <a:xfrm flipH="1" flipV="1">
            <a:off x="1774210" y="2662096"/>
            <a:ext cx="5956958" cy="195832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6B1496C-82A0-42FD-BF95-0F67DBB4F71E}"/>
              </a:ext>
            </a:extLst>
          </p:cNvPr>
          <p:cNvCxnSpPr>
            <a:cxnSpLocks/>
          </p:cNvCxnSpPr>
          <p:nvPr/>
        </p:nvCxnSpPr>
        <p:spPr>
          <a:xfrm flipH="1" flipV="1">
            <a:off x="1078173" y="6042360"/>
            <a:ext cx="6799002" cy="489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7FC070C-E76E-4ECE-855F-5663A53B8F8F}"/>
              </a:ext>
            </a:extLst>
          </p:cNvPr>
          <p:cNvSpPr txBox="1"/>
          <p:nvPr/>
        </p:nvSpPr>
        <p:spPr>
          <a:xfrm>
            <a:off x="7858646" y="6153480"/>
            <a:ext cx="43190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Strongest quantum fluctuations with largest m and lowest coordination</a:t>
            </a:r>
          </a:p>
        </p:txBody>
      </p:sp>
    </p:spTree>
    <p:extLst>
      <p:ext uri="{BB962C8B-B14F-4D97-AF65-F5344CB8AC3E}">
        <p14:creationId xmlns:p14="http://schemas.microsoft.com/office/powerpoint/2010/main" val="148707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D125C6-42D7-417B-B917-B038A283F4D6}"/>
              </a:ext>
            </a:extLst>
          </p:cNvPr>
          <p:cNvGrpSpPr/>
          <p:nvPr/>
        </p:nvGrpSpPr>
        <p:grpSpPr>
          <a:xfrm>
            <a:off x="7458326" y="818972"/>
            <a:ext cx="3882491" cy="2610028"/>
            <a:chOff x="6342358" y="1596788"/>
            <a:chExt cx="4855333" cy="32640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98E56A-48FE-44DF-8E57-AE4870F0C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2358" y="1596788"/>
              <a:ext cx="4855333" cy="326402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7E4B989-DA63-4EEB-A0DB-3A26D8AAFA7D}"/>
                </a:ext>
              </a:extLst>
            </p:cNvPr>
            <p:cNvSpPr/>
            <p:nvPr/>
          </p:nvSpPr>
          <p:spPr>
            <a:xfrm>
              <a:off x="6646460" y="1665027"/>
              <a:ext cx="614149" cy="4913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882102-8371-4C2C-99E4-4FC657E3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6195"/>
          </a:xfrm>
        </p:spPr>
        <p:txBody>
          <a:bodyPr/>
          <a:lstStyle/>
          <a:p>
            <a:r>
              <a:rPr lang="en-US" dirty="0"/>
              <a:t>Frustrated magnetism in </a:t>
            </a:r>
            <a:r>
              <a:rPr lang="en-US" dirty="0" err="1"/>
              <a:t>kagome</a:t>
            </a:r>
            <a:r>
              <a:rPr lang="en-US" dirty="0"/>
              <a:t> lattices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B8B5F-C88E-4BA3-ADE8-019CA8F8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753" y="5525422"/>
            <a:ext cx="7068536" cy="10478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4A7F2A-6D4E-4DAD-81ED-652FA88AD294}"/>
              </a:ext>
            </a:extLst>
          </p:cNvPr>
          <p:cNvGrpSpPr/>
          <p:nvPr/>
        </p:nvGrpSpPr>
        <p:grpSpPr>
          <a:xfrm>
            <a:off x="0" y="1446618"/>
            <a:ext cx="5849644" cy="4109511"/>
            <a:chOff x="0" y="1446618"/>
            <a:chExt cx="5849644" cy="4109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0DA343-3C22-442A-84AA-CEE8E264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46618"/>
              <a:ext cx="5849644" cy="4109511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1FE5BB9-AB87-41B1-B8B4-56485D1C5E93}"/>
                </a:ext>
              </a:extLst>
            </p:cNvPr>
            <p:cNvSpPr/>
            <p:nvPr/>
          </p:nvSpPr>
          <p:spPr>
            <a:xfrm>
              <a:off x="994309" y="1665027"/>
              <a:ext cx="614149" cy="4913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F827B6-4A24-4B79-A74E-78851A79E9C7}"/>
              </a:ext>
            </a:extLst>
          </p:cNvPr>
          <p:cNvSpPr txBox="1"/>
          <p:nvPr/>
        </p:nvSpPr>
        <p:spPr>
          <a:xfrm>
            <a:off x="895389" y="1156873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Gong et al., Physical Review B 91, 075112 (2015)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983BDA-615C-4626-B080-A95F04889292}"/>
              </a:ext>
            </a:extLst>
          </p:cNvPr>
          <p:cNvCxnSpPr>
            <a:cxnSpLocks/>
          </p:cNvCxnSpPr>
          <p:nvPr/>
        </p:nvCxnSpPr>
        <p:spPr>
          <a:xfrm flipH="1">
            <a:off x="2351363" y="1870288"/>
            <a:ext cx="5020103" cy="680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80C0D3-F294-415D-9B18-3C1FEF64C97D}"/>
              </a:ext>
            </a:extLst>
          </p:cNvPr>
          <p:cNvSpPr txBox="1"/>
          <p:nvPr/>
        </p:nvSpPr>
        <p:spPr>
          <a:xfrm>
            <a:off x="7367077" y="3560689"/>
            <a:ext cx="431904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Rich spectrum of intrinsically quantum disordered and noncoplanar magnetic ground states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9378A-FD84-48C7-9D37-C539D4A2B535}"/>
              </a:ext>
            </a:extLst>
          </p:cNvPr>
          <p:cNvSpPr txBox="1"/>
          <p:nvPr/>
        </p:nvSpPr>
        <p:spPr>
          <a:xfrm>
            <a:off x="7367077" y="4602092"/>
            <a:ext cx="431904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Different flavors of spin liquids predicted</a:t>
            </a:r>
          </a:p>
        </p:txBody>
      </p:sp>
    </p:spTree>
    <p:extLst>
      <p:ext uri="{BB962C8B-B14F-4D97-AF65-F5344CB8AC3E}">
        <p14:creationId xmlns:p14="http://schemas.microsoft.com/office/powerpoint/2010/main" val="1662644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E4C1-B97B-4D31-AA87-54F62A5E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4525"/>
          </a:xfrm>
        </p:spPr>
        <p:txBody>
          <a:bodyPr/>
          <a:lstStyle/>
          <a:p>
            <a:r>
              <a:rPr lang="en-US" dirty="0"/>
              <a:t>Quantum spin liquid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75BF6-701B-4230-AA3A-59C38146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82" y="1253330"/>
            <a:ext cx="11737075" cy="5604669"/>
          </a:xfrm>
        </p:spPr>
        <p:txBody>
          <a:bodyPr>
            <a:normAutofit/>
          </a:bodyPr>
          <a:lstStyle/>
          <a:p>
            <a:r>
              <a:rPr lang="en-US" dirty="0"/>
              <a:t>Term introduced by Andersen (Mater. Res. Bull. 8 153 (1973))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Highly entangled states of many spins that occur in varying flavors</a:t>
            </a:r>
          </a:p>
          <a:p>
            <a:pPr lvl="1"/>
            <a:r>
              <a:rPr lang="en-US" dirty="0"/>
              <a:t>Gapless and gapped QSLs</a:t>
            </a:r>
          </a:p>
          <a:p>
            <a:pPr lvl="1"/>
            <a:r>
              <a:rPr lang="en-US" dirty="0"/>
              <a:t>Gapped QSLs:  Topological order and emergent quasiparticles (</a:t>
            </a:r>
            <a:r>
              <a:rPr lang="en-US" dirty="0" err="1"/>
              <a:t>anyons</a:t>
            </a:r>
            <a:r>
              <a:rPr lang="en-US" dirty="0"/>
              <a:t> in 2D)</a:t>
            </a:r>
          </a:p>
          <a:p>
            <a:pPr lvl="1"/>
            <a:r>
              <a:rPr lang="en-US" dirty="0"/>
              <a:t>Example:  </a:t>
            </a:r>
            <a:r>
              <a:rPr lang="en-US" dirty="0" err="1"/>
              <a:t>Spinon</a:t>
            </a:r>
            <a:r>
              <a:rPr lang="en-US" dirty="0"/>
              <a:t> (S=1/2, charge 0 quasiparticle) created in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F532C-B88E-4DDA-9593-B9B4241BA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72" y="1728578"/>
            <a:ext cx="9535856" cy="1981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21E826-1EFD-4007-9634-1F105E3C9CFD}"/>
              </a:ext>
            </a:extLst>
          </p:cNvPr>
          <p:cNvSpPr txBox="1"/>
          <p:nvPr/>
        </p:nvSpPr>
        <p:spPr>
          <a:xfrm>
            <a:off x="3451098" y="3668572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Savary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and </a:t>
            </a:r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Balents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Rep. Prog. Phys. 80 016502 (2017).</a:t>
            </a:r>
          </a:p>
        </p:txBody>
      </p:sp>
    </p:spTree>
    <p:extLst>
      <p:ext uri="{BB962C8B-B14F-4D97-AF65-F5344CB8AC3E}">
        <p14:creationId xmlns:p14="http://schemas.microsoft.com/office/powerpoint/2010/main" val="254454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E4C1-B97B-4D31-AA87-54F62A5E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</p:spPr>
        <p:txBody>
          <a:bodyPr/>
          <a:lstStyle/>
          <a:p>
            <a:r>
              <a:rPr lang="en-US" dirty="0"/>
              <a:t>Quantum spin liquid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1E826-1EFD-4007-9634-1F105E3C9CFD}"/>
              </a:ext>
            </a:extLst>
          </p:cNvPr>
          <p:cNvSpPr txBox="1"/>
          <p:nvPr/>
        </p:nvSpPr>
        <p:spPr>
          <a:xfrm>
            <a:off x="7448107" y="914401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Savary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and </a:t>
            </a:r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Balents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Rep. Prog. Phys. 80 016502 (2017).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22EF6-338D-4346-949C-BF914DB5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63" y="1269243"/>
            <a:ext cx="10162387" cy="53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567E-6C06-48D9-B6B3-DF196BAB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16" y="1253331"/>
            <a:ext cx="11308308" cy="4351338"/>
          </a:xfrm>
        </p:spPr>
        <p:txBody>
          <a:bodyPr>
            <a:normAutofit/>
          </a:bodyPr>
          <a:lstStyle/>
          <a:p>
            <a:r>
              <a:rPr lang="en-US" dirty="0"/>
              <a:t>Excitations of ordered state can have </a:t>
            </a:r>
            <a:r>
              <a:rPr lang="en-US" dirty="0" err="1"/>
              <a:t>topogically</a:t>
            </a:r>
            <a:r>
              <a:rPr lang="en-US" dirty="0"/>
              <a:t> nontrivial character</a:t>
            </a:r>
          </a:p>
          <a:p>
            <a:r>
              <a:rPr lang="en-US" dirty="0"/>
              <a:t>Magnons:  Bosonic (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S=1) quasiparticles that form a band structure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2331D-3C25-49F5-8E7F-DB3D8B8D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1003"/>
          </a:xfrm>
        </p:spPr>
        <p:txBody>
          <a:bodyPr/>
          <a:lstStyle/>
          <a:p>
            <a:r>
              <a:rPr lang="en-US" dirty="0" err="1"/>
              <a:t>Unfrustrated</a:t>
            </a:r>
            <a:r>
              <a:rPr lang="en-US" dirty="0"/>
              <a:t> magnetism in </a:t>
            </a:r>
            <a:r>
              <a:rPr lang="en-US" dirty="0" err="1"/>
              <a:t>kagome</a:t>
            </a:r>
            <a:r>
              <a:rPr lang="en-US" dirty="0"/>
              <a:t> lattices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91D1C-965C-4AD9-AB0A-7ACD415A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625" y="2392051"/>
            <a:ext cx="9002381" cy="3791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1D1F7-976B-44B3-BD90-7FA9BDBE32F6}"/>
              </a:ext>
            </a:extLst>
          </p:cNvPr>
          <p:cNvSpPr txBox="1"/>
          <p:nvPr/>
        </p:nvSpPr>
        <p:spPr>
          <a:xfrm>
            <a:off x="5200092" y="6483409"/>
            <a:ext cx="6892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Etz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J. Phys. : </a:t>
            </a:r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Condens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</a:t>
            </a:r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Matter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27, 243202 (2015).</a:t>
            </a:r>
            <a:endParaRPr lang="en-US" sz="1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4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8323A9-2196-4F35-BF0F-9DCCC61D7324}"/>
              </a:ext>
            </a:extLst>
          </p:cNvPr>
          <p:cNvGrpSpPr/>
          <p:nvPr/>
        </p:nvGrpSpPr>
        <p:grpSpPr>
          <a:xfrm>
            <a:off x="0" y="2129845"/>
            <a:ext cx="7790986" cy="3113169"/>
            <a:chOff x="1584082" y="4272544"/>
            <a:chExt cx="7790986" cy="3113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1A4F44-7EC8-42A8-B5B8-8A88DDAB7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4082" y="4272544"/>
              <a:ext cx="7790986" cy="3113169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281814B-C7DC-42A6-AC6D-99CEBA73DFF8}"/>
                </a:ext>
              </a:extLst>
            </p:cNvPr>
            <p:cNvSpPr/>
            <p:nvPr/>
          </p:nvSpPr>
          <p:spPr>
            <a:xfrm>
              <a:off x="1937982" y="4735784"/>
              <a:ext cx="436728" cy="3548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64BE785-521B-46A4-A25B-1A9673BE9F59}"/>
                </a:ext>
              </a:extLst>
            </p:cNvPr>
            <p:cNvSpPr/>
            <p:nvPr/>
          </p:nvSpPr>
          <p:spPr>
            <a:xfrm>
              <a:off x="4028365" y="4735784"/>
              <a:ext cx="436728" cy="3548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567E-6C06-48D9-B6B3-DF196BAB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16" y="1253330"/>
            <a:ext cx="12063484" cy="5604670"/>
          </a:xfrm>
        </p:spPr>
        <p:txBody>
          <a:bodyPr>
            <a:normAutofit/>
          </a:bodyPr>
          <a:lstStyle/>
          <a:p>
            <a:r>
              <a:rPr lang="en-US" dirty="0"/>
              <a:t>Topological magnons in the spectrum of </a:t>
            </a:r>
            <a:r>
              <a:rPr lang="en-US" dirty="0" err="1"/>
              <a:t>kagome</a:t>
            </a:r>
            <a:r>
              <a:rPr lang="en-US" dirty="0"/>
              <a:t> ferromagnets</a:t>
            </a:r>
          </a:p>
          <a:p>
            <a:r>
              <a:rPr lang="en-US" dirty="0"/>
              <a:t>Three sublattice structure: three magnon bands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Dirac crossing and flat band</a:t>
            </a:r>
          </a:p>
          <a:p>
            <a:r>
              <a:rPr lang="en-US" dirty="0"/>
              <a:t>Antisymmetric exchange terms (DM interactions) can gap band touching</a:t>
            </a:r>
          </a:p>
          <a:p>
            <a:r>
              <a:rPr lang="en-US" dirty="0"/>
              <a:t>“Topological magnon insulators”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2331D-3C25-49F5-8E7F-DB3D8B8D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1003"/>
          </a:xfrm>
        </p:spPr>
        <p:txBody>
          <a:bodyPr/>
          <a:lstStyle/>
          <a:p>
            <a:r>
              <a:rPr lang="en-US" dirty="0" err="1"/>
              <a:t>Unfrustrated</a:t>
            </a:r>
            <a:r>
              <a:rPr lang="en-US" dirty="0"/>
              <a:t> magnetism in </a:t>
            </a:r>
            <a:r>
              <a:rPr lang="en-US" dirty="0" err="1"/>
              <a:t>kagome</a:t>
            </a:r>
            <a:r>
              <a:rPr lang="en-US" dirty="0"/>
              <a:t> lattices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C649B-A31B-453E-8B5A-4519C98E229B}"/>
              </a:ext>
            </a:extLst>
          </p:cNvPr>
          <p:cNvSpPr txBox="1"/>
          <p:nvPr/>
        </p:nvSpPr>
        <p:spPr>
          <a:xfrm>
            <a:off x="2129050" y="2285308"/>
            <a:ext cx="664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Chisnell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Phys. Rev. Lett. 115, 147201 (2015)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7DBA38-4CDB-4DBA-96E6-748FF74B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66" y="3158809"/>
            <a:ext cx="4091854" cy="15123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082225-1DE0-4841-8C8C-13AF2AEE9511}"/>
              </a:ext>
            </a:extLst>
          </p:cNvPr>
          <p:cNvSpPr/>
          <p:nvPr/>
        </p:nvSpPr>
        <p:spPr>
          <a:xfrm>
            <a:off x="7945566" y="3158809"/>
            <a:ext cx="434159" cy="4539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31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302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examples of </a:t>
            </a:r>
            <a:r>
              <a:rPr lang="en-US" dirty="0" err="1"/>
              <a:t>kagome</a:t>
            </a:r>
            <a:r>
              <a:rPr lang="en-US" dirty="0"/>
              <a:t>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B19B4-2D08-4B4D-A0B8-7D37124C0A0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557577" y="795501"/>
            <a:ext cx="282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Han et al., Nature 492, 406 (2012)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15342" y="5451921"/>
            <a:ext cx="43772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Fractionalized spin excitations</a:t>
            </a:r>
          </a:p>
          <a:p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Quantum spin liquid candidate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01080" y="1107500"/>
            <a:ext cx="3741278" cy="4169664"/>
            <a:chOff x="8062997" y="886968"/>
            <a:chExt cx="3741278" cy="425854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b="1270"/>
            <a:stretch/>
          </p:blipFill>
          <p:spPr>
            <a:xfrm>
              <a:off x="8157340" y="886968"/>
              <a:ext cx="3646935" cy="4258545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8157340" y="944301"/>
              <a:ext cx="282572" cy="168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8062997" y="2507291"/>
              <a:ext cx="282572" cy="168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8157340" y="3764812"/>
              <a:ext cx="282572" cy="168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27296" y="5451921"/>
            <a:ext cx="547701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ZnCu</a:t>
            </a:r>
            <a:r>
              <a:rPr lang="en-US" sz="24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(OH)</a:t>
            </a:r>
            <a:r>
              <a:rPr lang="en-US" sz="24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6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Cl</a:t>
            </a:r>
            <a:r>
              <a:rPr lang="en-US" sz="24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Kagome net of Cu</a:t>
            </a:r>
            <a:r>
              <a:rPr lang="en-US" sz="2400" baseline="30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2+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(S=1/2) moments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5CAE7A-FD82-4F01-BAE2-A39D67840262}"/>
              </a:ext>
            </a:extLst>
          </p:cNvPr>
          <p:cNvSpPr/>
          <p:nvPr/>
        </p:nvSpPr>
        <p:spPr>
          <a:xfrm>
            <a:off x="3282287" y="886968"/>
            <a:ext cx="1487606" cy="1699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3DADCE-9DEB-48CA-A23A-BCB5AB017DF7}"/>
              </a:ext>
            </a:extLst>
          </p:cNvPr>
          <p:cNvSpPr/>
          <p:nvPr/>
        </p:nvSpPr>
        <p:spPr>
          <a:xfrm>
            <a:off x="4061293" y="1340998"/>
            <a:ext cx="802943" cy="1032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FFF194-00EE-484A-8D79-87828D6AC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27"/>
          <a:stretch/>
        </p:blipFill>
        <p:spPr>
          <a:xfrm>
            <a:off x="326935" y="1021500"/>
            <a:ext cx="3056315" cy="39193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4457DF-4919-4760-A9B6-7CDF1FA3E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27" t="50231"/>
          <a:stretch/>
        </p:blipFill>
        <p:spPr>
          <a:xfrm>
            <a:off x="3965802" y="2107064"/>
            <a:ext cx="3056315" cy="1950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3FB3F5-4DC0-4DDF-81F4-00DD1854FD44}"/>
              </a:ext>
            </a:extLst>
          </p:cNvPr>
          <p:cNvSpPr txBox="1"/>
          <p:nvPr/>
        </p:nvSpPr>
        <p:spPr>
          <a:xfrm>
            <a:off x="59167" y="752000"/>
            <a:ext cx="6320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	Norman Rev. Mod. Phys. 88, 041002 (2016)</a:t>
            </a:r>
            <a:endParaRPr lang="en-US" sz="1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27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2302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examples of </a:t>
            </a:r>
            <a:r>
              <a:rPr lang="en-US" dirty="0" err="1"/>
              <a:t>kagome</a:t>
            </a:r>
            <a:r>
              <a:rPr lang="en-US" dirty="0"/>
              <a:t> magnets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94434" y="5559499"/>
            <a:ext cx="326781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Flat magnon band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Gap enhanced 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by out-of-plane B-field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7181" y="5559500"/>
            <a:ext cx="69270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Cu(1,3-bdc) (1,3-bdc=1,3-benzenedicarboxylate)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Kagome net of Cu</a:t>
            </a:r>
            <a:r>
              <a:rPr lang="en-US" sz="2400" baseline="30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2+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(S=1/2) moments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5CAE7A-FD82-4F01-BAE2-A39D67840262}"/>
              </a:ext>
            </a:extLst>
          </p:cNvPr>
          <p:cNvSpPr/>
          <p:nvPr/>
        </p:nvSpPr>
        <p:spPr>
          <a:xfrm>
            <a:off x="3282287" y="886968"/>
            <a:ext cx="1487606" cy="1699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3DADCE-9DEB-48CA-A23A-BCB5AB017DF7}"/>
              </a:ext>
            </a:extLst>
          </p:cNvPr>
          <p:cNvSpPr/>
          <p:nvPr/>
        </p:nvSpPr>
        <p:spPr>
          <a:xfrm>
            <a:off x="4061293" y="1340998"/>
            <a:ext cx="802943" cy="1032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476B63-B4F1-482B-B656-D6D805C89E2B}"/>
              </a:ext>
            </a:extLst>
          </p:cNvPr>
          <p:cNvSpPr txBox="1"/>
          <p:nvPr/>
        </p:nvSpPr>
        <p:spPr>
          <a:xfrm>
            <a:off x="17276" y="712827"/>
            <a:ext cx="664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Nytko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 </a:t>
            </a:r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Journ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Am. Chem. Soc. 130, 2863 (2008)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C0070-F8D1-4D23-9836-51D442E14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19" y="1608268"/>
            <a:ext cx="5713841" cy="35433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6D43E6-3656-4BF2-B960-5283E4AE3697}"/>
              </a:ext>
            </a:extLst>
          </p:cNvPr>
          <p:cNvSpPr txBox="1"/>
          <p:nvPr/>
        </p:nvSpPr>
        <p:spPr>
          <a:xfrm>
            <a:off x="6480518" y="722224"/>
            <a:ext cx="664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Chisnell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Phys. Rev. Lett. 115, 147201 (2015)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503B9-573A-4895-A829-57F2EE3B3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4"/>
          <a:stretch/>
        </p:blipFill>
        <p:spPr>
          <a:xfrm>
            <a:off x="7422109" y="1119922"/>
            <a:ext cx="4553374" cy="44248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AA2158-D796-4530-86A3-EDFD9F14CA92}"/>
              </a:ext>
            </a:extLst>
          </p:cNvPr>
          <p:cNvSpPr/>
          <p:nvPr/>
        </p:nvSpPr>
        <p:spPr>
          <a:xfrm>
            <a:off x="7947212" y="1277471"/>
            <a:ext cx="242047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47BE069-7112-4C93-BB14-07B36B9ED16B}"/>
              </a:ext>
            </a:extLst>
          </p:cNvPr>
          <p:cNvSpPr/>
          <p:nvPr/>
        </p:nvSpPr>
        <p:spPr>
          <a:xfrm>
            <a:off x="9916523" y="1234244"/>
            <a:ext cx="242047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2CCFAD-7DF6-4DE4-848A-DF4670AA94E6}"/>
              </a:ext>
            </a:extLst>
          </p:cNvPr>
          <p:cNvSpPr/>
          <p:nvPr/>
        </p:nvSpPr>
        <p:spPr>
          <a:xfrm>
            <a:off x="7947212" y="3265638"/>
            <a:ext cx="242047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F454BD3-ABF5-4737-BA69-D14A8E7A97D2}"/>
              </a:ext>
            </a:extLst>
          </p:cNvPr>
          <p:cNvSpPr/>
          <p:nvPr/>
        </p:nvSpPr>
        <p:spPr>
          <a:xfrm>
            <a:off x="9916522" y="3218067"/>
            <a:ext cx="242047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1EFD-A32D-4ABD-8E7F-4E359B31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7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D29DA-FD80-442D-93EF-6351AA8FB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352550"/>
            <a:ext cx="5572125" cy="4824413"/>
          </a:xfrm>
        </p:spPr>
        <p:txBody>
          <a:bodyPr/>
          <a:lstStyle/>
          <a:p>
            <a:r>
              <a:rPr lang="en-US" dirty="0"/>
              <a:t>Introduction to </a:t>
            </a:r>
            <a:r>
              <a:rPr lang="en-US" dirty="0" err="1"/>
              <a:t>kagome</a:t>
            </a:r>
            <a:r>
              <a:rPr lang="en-US" dirty="0"/>
              <a:t> lattice</a:t>
            </a:r>
          </a:p>
          <a:p>
            <a:pPr lvl="1"/>
            <a:r>
              <a:rPr lang="en-US" dirty="0"/>
              <a:t>Qualitative overview of motivation to study </a:t>
            </a:r>
            <a:r>
              <a:rPr lang="en-US" dirty="0" err="1"/>
              <a:t>kagome</a:t>
            </a:r>
            <a:r>
              <a:rPr lang="en-US" dirty="0"/>
              <a:t> lattice</a:t>
            </a:r>
          </a:p>
          <a:p>
            <a:r>
              <a:rPr lang="en-US" dirty="0"/>
              <a:t>Kagome lattice Hubbard model</a:t>
            </a:r>
          </a:p>
          <a:p>
            <a:r>
              <a:rPr lang="en-US" dirty="0"/>
              <a:t>Kagome insulators</a:t>
            </a:r>
          </a:p>
          <a:p>
            <a:pPr lvl="1"/>
            <a:r>
              <a:rPr lang="en-US" dirty="0"/>
              <a:t>Strong geometric, magnetic frustration</a:t>
            </a:r>
          </a:p>
          <a:p>
            <a:pPr lvl="1"/>
            <a:r>
              <a:rPr lang="en-US" dirty="0"/>
              <a:t>Quantum spin liquids</a:t>
            </a:r>
          </a:p>
          <a:p>
            <a:r>
              <a:rPr lang="en-US" dirty="0"/>
              <a:t>Kagome metals</a:t>
            </a:r>
          </a:p>
          <a:p>
            <a:pPr lvl="1"/>
            <a:r>
              <a:rPr lang="en-US" dirty="0"/>
              <a:t>Strong kinetic, hopping frustration</a:t>
            </a:r>
          </a:p>
          <a:p>
            <a:pPr lvl="1"/>
            <a:r>
              <a:rPr lang="en-US" dirty="0"/>
              <a:t>Correlated metals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F3C423-2120-458D-BEEB-F63DE0D19675}"/>
              </a:ext>
            </a:extLst>
          </p:cNvPr>
          <p:cNvGrpSpPr/>
          <p:nvPr/>
        </p:nvGrpSpPr>
        <p:grpSpPr>
          <a:xfrm>
            <a:off x="6677578" y="1236493"/>
            <a:ext cx="4780997" cy="5497682"/>
            <a:chOff x="6344202" y="931807"/>
            <a:chExt cx="5153647" cy="59261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4C736A-1579-40F2-812E-AC0D7637EB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5537" y="1124717"/>
              <a:ext cx="4583070" cy="5524500"/>
              <a:chOff x="4052736" y="0"/>
              <a:chExt cx="6132664" cy="7392406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4352BF78-9E51-4AF2-82C1-345D749D048F}"/>
                  </a:ext>
                </a:extLst>
              </p:cNvPr>
              <p:cNvSpPr/>
              <p:nvPr/>
            </p:nvSpPr>
            <p:spPr>
              <a:xfrm>
                <a:off x="5797082" y="0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DB37DF0F-4496-4522-AC3F-AD3B21213A4F}"/>
                  </a:ext>
                </a:extLst>
              </p:cNvPr>
              <p:cNvSpPr/>
              <p:nvPr/>
            </p:nvSpPr>
            <p:spPr>
              <a:xfrm rot="3600000">
                <a:off x="8196580" y="1385352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6F32B244-23E7-4D6D-A281-2948384EE40A}"/>
                  </a:ext>
                </a:extLst>
              </p:cNvPr>
              <p:cNvSpPr/>
              <p:nvPr/>
            </p:nvSpPr>
            <p:spPr>
              <a:xfrm rot="3600000">
                <a:off x="3905417" y="1385351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E2B93DB9-1D5A-4C5C-BFCA-30CFED5EC3FF}"/>
                  </a:ext>
                </a:extLst>
              </p:cNvPr>
              <p:cNvSpPr/>
              <p:nvPr/>
            </p:nvSpPr>
            <p:spPr>
              <a:xfrm rot="7200000">
                <a:off x="8196580" y="4156053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772D9EAF-0EC6-4410-917A-BCFB3D4A957D}"/>
                  </a:ext>
                </a:extLst>
              </p:cNvPr>
              <p:cNvSpPr/>
              <p:nvPr/>
            </p:nvSpPr>
            <p:spPr>
              <a:xfrm rot="7200000">
                <a:off x="3905416" y="4165555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C6DF79A-AEB5-4918-B49B-A34BB6E28187}"/>
                  </a:ext>
                </a:extLst>
              </p:cNvPr>
              <p:cNvSpPr/>
              <p:nvPr/>
            </p:nvSpPr>
            <p:spPr>
              <a:xfrm rot="10800000">
                <a:off x="5797082" y="5550906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7FF6AB-3854-4C8A-8189-CC58A78DDD38}"/>
                </a:ext>
              </a:extLst>
            </p:cNvPr>
            <p:cNvSpPr/>
            <p:nvPr/>
          </p:nvSpPr>
          <p:spPr>
            <a:xfrm>
              <a:off x="7078183" y="3645667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6CF1A1-FC02-47D7-9290-C9C77F8097F3}"/>
                </a:ext>
              </a:extLst>
            </p:cNvPr>
            <p:cNvSpPr/>
            <p:nvPr/>
          </p:nvSpPr>
          <p:spPr>
            <a:xfrm>
              <a:off x="6344202" y="2287753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60471A-7A2B-4504-BCC5-C8FF6AEF3EAE}"/>
                </a:ext>
              </a:extLst>
            </p:cNvPr>
            <p:cNvSpPr/>
            <p:nvPr/>
          </p:nvSpPr>
          <p:spPr>
            <a:xfrm>
              <a:off x="7860465" y="2285759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09ED60-8056-4839-A23B-2B5AB7B27243}"/>
                </a:ext>
              </a:extLst>
            </p:cNvPr>
            <p:cNvSpPr/>
            <p:nvPr/>
          </p:nvSpPr>
          <p:spPr>
            <a:xfrm>
              <a:off x="7906398" y="5053200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F958DE-D1F5-4FE1-80F9-C086BC565784}"/>
                </a:ext>
              </a:extLst>
            </p:cNvPr>
            <p:cNvSpPr/>
            <p:nvPr/>
          </p:nvSpPr>
          <p:spPr>
            <a:xfrm>
              <a:off x="6344202" y="5050775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34CC86-66C4-4D9C-8F95-77E48D2774E3}"/>
                </a:ext>
              </a:extLst>
            </p:cNvPr>
            <p:cNvSpPr/>
            <p:nvPr/>
          </p:nvSpPr>
          <p:spPr>
            <a:xfrm>
              <a:off x="9468594" y="5050775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B1418B-CE62-457C-BC74-EF00F07733E6}"/>
                </a:ext>
              </a:extLst>
            </p:cNvPr>
            <p:cNvSpPr/>
            <p:nvPr/>
          </p:nvSpPr>
          <p:spPr>
            <a:xfrm>
              <a:off x="8704590" y="6432550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7021BC-7722-4A35-A245-DA6E47982CD4}"/>
                </a:ext>
              </a:extLst>
            </p:cNvPr>
            <p:cNvSpPr/>
            <p:nvPr/>
          </p:nvSpPr>
          <p:spPr>
            <a:xfrm>
              <a:off x="11064978" y="5034793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417694-8C0E-496F-A052-5AFFDF345DEE}"/>
                </a:ext>
              </a:extLst>
            </p:cNvPr>
            <p:cNvSpPr/>
            <p:nvPr/>
          </p:nvSpPr>
          <p:spPr>
            <a:xfrm>
              <a:off x="8704590" y="931807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4FF170-C220-41E2-99C9-9EFFFE410D13}"/>
                </a:ext>
              </a:extLst>
            </p:cNvPr>
            <p:cNvSpPr/>
            <p:nvPr/>
          </p:nvSpPr>
          <p:spPr>
            <a:xfrm>
              <a:off x="10319089" y="3677792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CEEAAF-3F8A-4DC7-AE06-5B2673807147}"/>
                </a:ext>
              </a:extLst>
            </p:cNvPr>
            <p:cNvSpPr/>
            <p:nvPr/>
          </p:nvSpPr>
          <p:spPr>
            <a:xfrm>
              <a:off x="11072399" y="2268703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7875BF-10CD-4388-A9C1-049C30C49960}"/>
                </a:ext>
              </a:extLst>
            </p:cNvPr>
            <p:cNvSpPr/>
            <p:nvPr/>
          </p:nvSpPr>
          <p:spPr>
            <a:xfrm>
              <a:off x="9502780" y="2273611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5731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Kagome metals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24525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0F39-BE0E-48F7-B46F-4310A476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features at different band fillings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B9BE9-3F9A-4A85-A28C-225176EEC960}"/>
              </a:ext>
            </a:extLst>
          </p:cNvPr>
          <p:cNvGrpSpPr/>
          <p:nvPr/>
        </p:nvGrpSpPr>
        <p:grpSpPr>
          <a:xfrm>
            <a:off x="0" y="1760706"/>
            <a:ext cx="3161353" cy="4442202"/>
            <a:chOff x="8653317" y="1711483"/>
            <a:chExt cx="2624627" cy="3688017"/>
          </a:xfrm>
        </p:grpSpPr>
        <p:pic>
          <p:nvPicPr>
            <p:cNvPr id="10" name="Picture 2" descr="Fig. 1">
              <a:extLst>
                <a:ext uri="{FF2B5EF4-FFF2-40B4-BE49-F238E27FC236}">
                  <a16:creationId xmlns:a16="http://schemas.microsoft.com/office/drawing/2014/main" id="{CD503959-5E58-4E78-B8BA-95738D24AE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2D4551-BC8D-4AA9-B301-4C533BD26B46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C10B6A-3343-46E3-A9FE-FA095F923A10}"/>
              </a:ext>
            </a:extLst>
          </p:cNvPr>
          <p:cNvSpPr txBox="1"/>
          <p:nvPr/>
        </p:nvSpPr>
        <p:spPr>
          <a:xfrm>
            <a:off x="208984" y="1540002"/>
            <a:ext cx="338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Liu et al., Nature Comm. 11,  4002 (2020)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F266B-C2B4-40C9-9F1C-B707E0B18C2A}"/>
              </a:ext>
            </a:extLst>
          </p:cNvPr>
          <p:cNvSpPr/>
          <p:nvPr/>
        </p:nvSpPr>
        <p:spPr>
          <a:xfrm>
            <a:off x="822883" y="3534770"/>
            <a:ext cx="2224585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1682B-9171-40CC-A728-189D4B55D4B2}"/>
              </a:ext>
            </a:extLst>
          </p:cNvPr>
          <p:cNvSpPr txBox="1"/>
          <p:nvPr/>
        </p:nvSpPr>
        <p:spPr>
          <a:xfrm>
            <a:off x="1506599" y="3521965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1/3 filling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3F867-C876-4C6A-83DF-E0369CDE0CD9}"/>
              </a:ext>
            </a:extLst>
          </p:cNvPr>
          <p:cNvGrpSpPr/>
          <p:nvPr/>
        </p:nvGrpSpPr>
        <p:grpSpPr>
          <a:xfrm>
            <a:off x="3765278" y="1804243"/>
            <a:ext cx="3161353" cy="4442202"/>
            <a:chOff x="8653317" y="1711483"/>
            <a:chExt cx="2624627" cy="3688017"/>
          </a:xfrm>
        </p:grpSpPr>
        <p:pic>
          <p:nvPicPr>
            <p:cNvPr id="16" name="Picture 2" descr="Fig. 1">
              <a:extLst>
                <a:ext uri="{FF2B5EF4-FFF2-40B4-BE49-F238E27FC236}">
                  <a16:creationId xmlns:a16="http://schemas.microsoft.com/office/drawing/2014/main" id="{2A4A8336-E358-4F45-8A9E-D3F7531E45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825256-5B40-439D-859B-EAE950184822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D3A553-744B-4B06-B102-07489C093A81}"/>
              </a:ext>
            </a:extLst>
          </p:cNvPr>
          <p:cNvSpPr txBox="1"/>
          <p:nvPr/>
        </p:nvSpPr>
        <p:spPr>
          <a:xfrm>
            <a:off x="6538163" y="3079566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5/12 filling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3F5C3-7713-4275-8C4A-6A4ADACF51BC}"/>
              </a:ext>
            </a:extLst>
          </p:cNvPr>
          <p:cNvSpPr/>
          <p:nvPr/>
        </p:nvSpPr>
        <p:spPr>
          <a:xfrm>
            <a:off x="4588710" y="3194463"/>
            <a:ext cx="2224585" cy="17059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3E7F01-642E-4ECE-8223-686E4E47F19C}"/>
              </a:ext>
            </a:extLst>
          </p:cNvPr>
          <p:cNvSpPr/>
          <p:nvPr/>
        </p:nvSpPr>
        <p:spPr>
          <a:xfrm>
            <a:off x="4600102" y="4109838"/>
            <a:ext cx="2224585" cy="17059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3CAB23-3887-4A90-B5C7-1098F2ED6B60}"/>
              </a:ext>
            </a:extLst>
          </p:cNvPr>
          <p:cNvSpPr txBox="1"/>
          <p:nvPr/>
        </p:nvSpPr>
        <p:spPr>
          <a:xfrm>
            <a:off x="6538163" y="3986837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3/12 filling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8B1E92-EFB8-44C2-B9C4-359812CF19D4}"/>
              </a:ext>
            </a:extLst>
          </p:cNvPr>
          <p:cNvGrpSpPr/>
          <p:nvPr/>
        </p:nvGrpSpPr>
        <p:grpSpPr>
          <a:xfrm>
            <a:off x="7929018" y="1804243"/>
            <a:ext cx="3161353" cy="4442202"/>
            <a:chOff x="8653317" y="1711483"/>
            <a:chExt cx="2624627" cy="3688017"/>
          </a:xfrm>
        </p:grpSpPr>
        <p:pic>
          <p:nvPicPr>
            <p:cNvPr id="23" name="Picture 2" descr="Fig. 1">
              <a:extLst>
                <a:ext uri="{FF2B5EF4-FFF2-40B4-BE49-F238E27FC236}">
                  <a16:creationId xmlns:a16="http://schemas.microsoft.com/office/drawing/2014/main" id="{12BB11DD-5D44-4814-94D3-72A1404C1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BECA99-0474-4D2C-AEEC-0F13252F2922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A0F826-50C6-4FB9-B993-0E4F6418E32E}"/>
              </a:ext>
            </a:extLst>
          </p:cNvPr>
          <p:cNvSpPr txBox="1"/>
          <p:nvPr/>
        </p:nvSpPr>
        <p:spPr>
          <a:xfrm>
            <a:off x="10786702" y="2166131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2/3 filling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7D89D0-A21A-4600-8B13-6CE7D255503D}"/>
              </a:ext>
            </a:extLst>
          </p:cNvPr>
          <p:cNvSpPr/>
          <p:nvPr/>
        </p:nvSpPr>
        <p:spPr>
          <a:xfrm>
            <a:off x="8725154" y="2180200"/>
            <a:ext cx="2224585" cy="43947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3B1D07-7590-4511-887D-491A28786117}"/>
              </a:ext>
            </a:extLst>
          </p:cNvPr>
          <p:cNvSpPr txBox="1"/>
          <p:nvPr/>
        </p:nvSpPr>
        <p:spPr>
          <a:xfrm>
            <a:off x="667262" y="6318913"/>
            <a:ext cx="259307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Dirac point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BC8BB5-23EC-43A2-B7DB-DE2D8AC63502}"/>
              </a:ext>
            </a:extLst>
          </p:cNvPr>
          <p:cNvSpPr txBox="1"/>
          <p:nvPr/>
        </p:nvSpPr>
        <p:spPr>
          <a:xfrm>
            <a:off x="4199944" y="6318913"/>
            <a:ext cx="300211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Two saddle points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47817B-B184-4FEB-A036-64FE2EA22C82}"/>
              </a:ext>
            </a:extLst>
          </p:cNvPr>
          <p:cNvSpPr txBox="1"/>
          <p:nvPr/>
        </p:nvSpPr>
        <p:spPr>
          <a:xfrm>
            <a:off x="8725154" y="6300059"/>
            <a:ext cx="23652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Flat band</a:t>
            </a:r>
          </a:p>
        </p:txBody>
      </p:sp>
    </p:spTree>
    <p:extLst>
      <p:ext uri="{BB962C8B-B14F-4D97-AF65-F5344CB8AC3E}">
        <p14:creationId xmlns:p14="http://schemas.microsoft.com/office/powerpoint/2010/main" val="361466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401C3-C5DD-43B6-BB89-D7C92A55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way to visualize </a:t>
            </a:r>
            <a:r>
              <a:rPr lang="en-US" dirty="0" err="1"/>
              <a:t>kagome</a:t>
            </a:r>
            <a:r>
              <a:rPr lang="en-US" dirty="0"/>
              <a:t> band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2EED-B9EF-4CAB-B69C-A78FB13F2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7" y="1354778"/>
            <a:ext cx="1289031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Poincaré-Hopf</a:t>
            </a:r>
            <a:r>
              <a:rPr lang="en-US" dirty="0"/>
              <a:t> theorem:  Guaranteed 2 saddle points in two dimensional BZ</a:t>
            </a:r>
          </a:p>
          <a:p>
            <a:endParaRPr lang="en-US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9C0FC63-0AFE-47DB-BA41-3EAB1891D2BA}"/>
              </a:ext>
            </a:extLst>
          </p:cNvPr>
          <p:cNvSpPr/>
          <p:nvPr/>
        </p:nvSpPr>
        <p:spPr>
          <a:xfrm>
            <a:off x="6165273" y="3199440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8A289C84-740C-48F9-A372-23B869BF4918}"/>
              </a:ext>
            </a:extLst>
          </p:cNvPr>
          <p:cNvSpPr/>
          <p:nvPr/>
        </p:nvSpPr>
        <p:spPr>
          <a:xfrm>
            <a:off x="7709848" y="2349866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E2E90BF-EA0A-4068-89F2-99109797C366}"/>
              </a:ext>
            </a:extLst>
          </p:cNvPr>
          <p:cNvSpPr/>
          <p:nvPr/>
        </p:nvSpPr>
        <p:spPr>
          <a:xfrm>
            <a:off x="7709848" y="4049014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CA18F73-FE43-4798-B09F-7FA14F609606}"/>
              </a:ext>
            </a:extLst>
          </p:cNvPr>
          <p:cNvSpPr/>
          <p:nvPr/>
        </p:nvSpPr>
        <p:spPr>
          <a:xfrm>
            <a:off x="9247393" y="3186495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DF28EB-7EE7-4AE3-8F5C-54FD0DBC8ED0}"/>
              </a:ext>
            </a:extLst>
          </p:cNvPr>
          <p:cNvSpPr/>
          <p:nvPr/>
        </p:nvSpPr>
        <p:spPr>
          <a:xfrm>
            <a:off x="9134902" y="3929595"/>
            <a:ext cx="238836" cy="2388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A7C71F-0D63-41A0-9215-EE14301D2064}"/>
              </a:ext>
            </a:extLst>
          </p:cNvPr>
          <p:cNvSpPr/>
          <p:nvPr/>
        </p:nvSpPr>
        <p:spPr>
          <a:xfrm>
            <a:off x="8004412" y="3929595"/>
            <a:ext cx="238836" cy="2388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4D220-C225-4BC0-B37E-0B1C924A8766}"/>
              </a:ext>
            </a:extLst>
          </p:cNvPr>
          <p:cNvSpPr txBox="1"/>
          <p:nvPr/>
        </p:nvSpPr>
        <p:spPr>
          <a:xfrm>
            <a:off x="6527042" y="6205438"/>
            <a:ext cx="43913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Bipartite honeycomb lattice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6E33B3-9F6A-4F72-A421-BF806279F96C}"/>
              </a:ext>
            </a:extLst>
          </p:cNvPr>
          <p:cNvGrpSpPr/>
          <p:nvPr/>
        </p:nvGrpSpPr>
        <p:grpSpPr>
          <a:xfrm>
            <a:off x="118879" y="2391918"/>
            <a:ext cx="5217747" cy="3553026"/>
            <a:chOff x="212035" y="2507635"/>
            <a:chExt cx="4697085" cy="3198481"/>
          </a:xfrm>
        </p:grpSpPr>
        <p:pic>
          <p:nvPicPr>
            <p:cNvPr id="1026" name="Picture 2" descr="dispgraphene.jpg">
              <a:extLst>
                <a:ext uri="{FF2B5EF4-FFF2-40B4-BE49-F238E27FC236}">
                  <a16:creationId xmlns:a16="http://schemas.microsoft.com/office/drawing/2014/main" id="{4856EF78-072B-4BF1-BDC0-794517EFC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08" y="2507635"/>
              <a:ext cx="4646112" cy="319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B8B957-896A-4E24-8A97-74B2A43AAED5}"/>
                </a:ext>
              </a:extLst>
            </p:cNvPr>
            <p:cNvSpPr/>
            <p:nvPr/>
          </p:nvSpPr>
          <p:spPr>
            <a:xfrm>
              <a:off x="909983" y="2507635"/>
              <a:ext cx="3874052" cy="125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5ED2BA-3D9C-4C7B-8FEB-7329BAC33769}"/>
                </a:ext>
              </a:extLst>
            </p:cNvPr>
            <p:cNvSpPr/>
            <p:nvPr/>
          </p:nvSpPr>
          <p:spPr>
            <a:xfrm>
              <a:off x="212035" y="3856383"/>
              <a:ext cx="583095" cy="312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CD08E99-6070-4395-AB68-753204116AB2}"/>
              </a:ext>
            </a:extLst>
          </p:cNvPr>
          <p:cNvSpPr/>
          <p:nvPr/>
        </p:nvSpPr>
        <p:spPr>
          <a:xfrm>
            <a:off x="674322" y="2514600"/>
            <a:ext cx="247314" cy="308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401C3-C5DD-43B6-BB89-D7C92A55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way to visualize </a:t>
            </a:r>
            <a:r>
              <a:rPr lang="en-US" dirty="0" err="1"/>
              <a:t>kagome</a:t>
            </a:r>
            <a:r>
              <a:rPr lang="en-US" dirty="0"/>
              <a:t> band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2EED-B9EF-4CAB-B69C-A78FB13F2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7" y="1354778"/>
            <a:ext cx="1289031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Poincaré-Hopf</a:t>
            </a:r>
            <a:r>
              <a:rPr lang="en-US" dirty="0"/>
              <a:t> theorem:  Guaranteed 2 saddle points in two dimensional BZ</a:t>
            </a:r>
          </a:p>
          <a:p>
            <a:endParaRPr lang="en-US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9C0FC63-0AFE-47DB-BA41-3EAB1891D2BA}"/>
              </a:ext>
            </a:extLst>
          </p:cNvPr>
          <p:cNvSpPr/>
          <p:nvPr/>
        </p:nvSpPr>
        <p:spPr>
          <a:xfrm>
            <a:off x="6165273" y="3199440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8A289C84-740C-48F9-A372-23B869BF4918}"/>
              </a:ext>
            </a:extLst>
          </p:cNvPr>
          <p:cNvSpPr/>
          <p:nvPr/>
        </p:nvSpPr>
        <p:spPr>
          <a:xfrm>
            <a:off x="7709848" y="2349866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E2E90BF-EA0A-4068-89F2-99109797C366}"/>
              </a:ext>
            </a:extLst>
          </p:cNvPr>
          <p:cNvSpPr/>
          <p:nvPr/>
        </p:nvSpPr>
        <p:spPr>
          <a:xfrm>
            <a:off x="7709848" y="4049014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CA18F73-FE43-4798-B09F-7FA14F609606}"/>
              </a:ext>
            </a:extLst>
          </p:cNvPr>
          <p:cNvSpPr/>
          <p:nvPr/>
        </p:nvSpPr>
        <p:spPr>
          <a:xfrm>
            <a:off x="9254320" y="3199440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DF28EB-7EE7-4AE3-8F5C-54FD0DBC8ED0}"/>
              </a:ext>
            </a:extLst>
          </p:cNvPr>
          <p:cNvSpPr/>
          <p:nvPr/>
        </p:nvSpPr>
        <p:spPr>
          <a:xfrm>
            <a:off x="9134902" y="3929595"/>
            <a:ext cx="238836" cy="2388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A7C71F-0D63-41A0-9215-EE14301D2064}"/>
              </a:ext>
            </a:extLst>
          </p:cNvPr>
          <p:cNvSpPr/>
          <p:nvPr/>
        </p:nvSpPr>
        <p:spPr>
          <a:xfrm>
            <a:off x="8004412" y="3929595"/>
            <a:ext cx="238836" cy="2388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4D220-C225-4BC0-B37E-0B1C924A8766}"/>
              </a:ext>
            </a:extLst>
          </p:cNvPr>
          <p:cNvSpPr txBox="1"/>
          <p:nvPr/>
        </p:nvSpPr>
        <p:spPr>
          <a:xfrm>
            <a:off x="5818910" y="6187777"/>
            <a:ext cx="60761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Connect midpoints to form a “line graph”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6E33B3-9F6A-4F72-A421-BF806279F96C}"/>
              </a:ext>
            </a:extLst>
          </p:cNvPr>
          <p:cNvGrpSpPr/>
          <p:nvPr/>
        </p:nvGrpSpPr>
        <p:grpSpPr>
          <a:xfrm>
            <a:off x="118879" y="2391918"/>
            <a:ext cx="5217747" cy="3553026"/>
            <a:chOff x="212035" y="2507635"/>
            <a:chExt cx="4697085" cy="3198481"/>
          </a:xfrm>
        </p:grpSpPr>
        <p:pic>
          <p:nvPicPr>
            <p:cNvPr id="1026" name="Picture 2" descr="dispgraphene.jpg">
              <a:extLst>
                <a:ext uri="{FF2B5EF4-FFF2-40B4-BE49-F238E27FC236}">
                  <a16:creationId xmlns:a16="http://schemas.microsoft.com/office/drawing/2014/main" id="{4856EF78-072B-4BF1-BDC0-794517EFC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08" y="2507635"/>
              <a:ext cx="4646112" cy="319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B8B957-896A-4E24-8A97-74B2A43AAED5}"/>
                </a:ext>
              </a:extLst>
            </p:cNvPr>
            <p:cNvSpPr/>
            <p:nvPr/>
          </p:nvSpPr>
          <p:spPr>
            <a:xfrm>
              <a:off x="909983" y="2507635"/>
              <a:ext cx="3874052" cy="125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5ED2BA-3D9C-4C7B-8FEB-7329BAC33769}"/>
                </a:ext>
              </a:extLst>
            </p:cNvPr>
            <p:cNvSpPr/>
            <p:nvPr/>
          </p:nvSpPr>
          <p:spPr>
            <a:xfrm>
              <a:off x="212035" y="3856383"/>
              <a:ext cx="583095" cy="312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A11C11-047B-4E92-81A9-3865A4B9074C}"/>
              </a:ext>
            </a:extLst>
          </p:cNvPr>
          <p:cNvCxnSpPr/>
          <p:nvPr/>
        </p:nvCxnSpPr>
        <p:spPr>
          <a:xfrm>
            <a:off x="7097176" y="3217101"/>
            <a:ext cx="3196252" cy="1689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DB8D45-5202-4475-B795-2F1B18F5A141}"/>
              </a:ext>
            </a:extLst>
          </p:cNvPr>
          <p:cNvCxnSpPr>
            <a:cxnSpLocks/>
          </p:cNvCxnSpPr>
          <p:nvPr/>
        </p:nvCxnSpPr>
        <p:spPr>
          <a:xfrm flipV="1">
            <a:off x="7068951" y="3207276"/>
            <a:ext cx="3224477" cy="1683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605A76-914F-4F0B-9067-64EBCD80CC48}"/>
              </a:ext>
            </a:extLst>
          </p:cNvPr>
          <p:cNvCxnSpPr>
            <a:cxnSpLocks/>
          </p:cNvCxnSpPr>
          <p:nvPr/>
        </p:nvCxnSpPr>
        <p:spPr>
          <a:xfrm flipV="1">
            <a:off x="7935139" y="2701636"/>
            <a:ext cx="0" cy="26698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724A0F0-6839-4B8E-87CD-CBDEC61A5BC5}"/>
              </a:ext>
            </a:extLst>
          </p:cNvPr>
          <p:cNvCxnSpPr>
            <a:cxnSpLocks/>
          </p:cNvCxnSpPr>
          <p:nvPr/>
        </p:nvCxnSpPr>
        <p:spPr>
          <a:xfrm flipV="1">
            <a:off x="9452212" y="2728567"/>
            <a:ext cx="0" cy="26698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F026213-6EAA-435B-89C1-F2CD3F0C8578}"/>
              </a:ext>
            </a:extLst>
          </p:cNvPr>
          <p:cNvCxnSpPr>
            <a:cxnSpLocks/>
          </p:cNvCxnSpPr>
          <p:nvPr/>
        </p:nvCxnSpPr>
        <p:spPr>
          <a:xfrm flipV="1">
            <a:off x="9442173" y="4885177"/>
            <a:ext cx="851255" cy="516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45367AE-4F73-4AFF-AA5D-C7255CA99982}"/>
              </a:ext>
            </a:extLst>
          </p:cNvPr>
          <p:cNvCxnSpPr>
            <a:cxnSpLocks/>
          </p:cNvCxnSpPr>
          <p:nvPr/>
        </p:nvCxnSpPr>
        <p:spPr>
          <a:xfrm>
            <a:off x="7083106" y="4895002"/>
            <a:ext cx="852033" cy="453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A0FC1A3-DB27-4F6B-A2B3-317A45A8681D}"/>
              </a:ext>
            </a:extLst>
          </p:cNvPr>
          <p:cNvCxnSpPr>
            <a:cxnSpLocks/>
          </p:cNvCxnSpPr>
          <p:nvPr/>
        </p:nvCxnSpPr>
        <p:spPr>
          <a:xfrm>
            <a:off x="9442173" y="2724872"/>
            <a:ext cx="878655" cy="484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CCE8E6-8A45-499D-A6EA-BF83DD409E82}"/>
              </a:ext>
            </a:extLst>
          </p:cNvPr>
          <p:cNvCxnSpPr>
            <a:cxnSpLocks/>
          </p:cNvCxnSpPr>
          <p:nvPr/>
        </p:nvCxnSpPr>
        <p:spPr>
          <a:xfrm flipV="1">
            <a:off x="7083884" y="2709181"/>
            <a:ext cx="851255" cy="516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43C704E-E653-4083-9DB1-0F2643CD99AE}"/>
              </a:ext>
            </a:extLst>
          </p:cNvPr>
          <p:cNvSpPr/>
          <p:nvPr/>
        </p:nvSpPr>
        <p:spPr>
          <a:xfrm>
            <a:off x="674322" y="2514600"/>
            <a:ext cx="247314" cy="308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63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A11C11-047B-4E92-81A9-3865A4B9074C}"/>
              </a:ext>
            </a:extLst>
          </p:cNvPr>
          <p:cNvCxnSpPr/>
          <p:nvPr/>
        </p:nvCxnSpPr>
        <p:spPr>
          <a:xfrm>
            <a:off x="7097176" y="3217101"/>
            <a:ext cx="3196252" cy="1689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DB8D45-5202-4475-B795-2F1B18F5A141}"/>
              </a:ext>
            </a:extLst>
          </p:cNvPr>
          <p:cNvCxnSpPr>
            <a:cxnSpLocks/>
          </p:cNvCxnSpPr>
          <p:nvPr/>
        </p:nvCxnSpPr>
        <p:spPr>
          <a:xfrm flipV="1">
            <a:off x="7068951" y="3207276"/>
            <a:ext cx="3224477" cy="1683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605A76-914F-4F0B-9067-64EBCD80CC48}"/>
              </a:ext>
            </a:extLst>
          </p:cNvPr>
          <p:cNvCxnSpPr>
            <a:cxnSpLocks/>
          </p:cNvCxnSpPr>
          <p:nvPr/>
        </p:nvCxnSpPr>
        <p:spPr>
          <a:xfrm flipV="1">
            <a:off x="7935139" y="2701636"/>
            <a:ext cx="0" cy="26698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CD401C3-C5DD-43B6-BB89-D7C92A55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way to visualize </a:t>
            </a:r>
            <a:r>
              <a:rPr lang="en-US" dirty="0" err="1"/>
              <a:t>kagome</a:t>
            </a:r>
            <a:r>
              <a:rPr lang="en-US" dirty="0"/>
              <a:t> band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2EED-B9EF-4CAB-B69C-A78FB13F2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7" y="1354778"/>
            <a:ext cx="1289031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Connection via line graphs:  A Mielke J. Phys. A: Math. Gen. 24, ﻿73 (1991).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9C0FC63-0AFE-47DB-BA41-3EAB1891D2BA}"/>
              </a:ext>
            </a:extLst>
          </p:cNvPr>
          <p:cNvSpPr/>
          <p:nvPr/>
        </p:nvSpPr>
        <p:spPr>
          <a:xfrm>
            <a:off x="6165273" y="3199440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8A289C84-740C-48F9-A372-23B869BF4918}"/>
              </a:ext>
            </a:extLst>
          </p:cNvPr>
          <p:cNvSpPr/>
          <p:nvPr/>
        </p:nvSpPr>
        <p:spPr>
          <a:xfrm>
            <a:off x="7709848" y="2349866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E2E90BF-EA0A-4068-89F2-99109797C366}"/>
              </a:ext>
            </a:extLst>
          </p:cNvPr>
          <p:cNvSpPr/>
          <p:nvPr/>
        </p:nvSpPr>
        <p:spPr>
          <a:xfrm>
            <a:off x="7709848" y="4049014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CA18F73-FE43-4798-B09F-7FA14F609606}"/>
              </a:ext>
            </a:extLst>
          </p:cNvPr>
          <p:cNvSpPr/>
          <p:nvPr/>
        </p:nvSpPr>
        <p:spPr>
          <a:xfrm>
            <a:off x="9254320" y="3199440"/>
            <a:ext cx="1971011" cy="1699147"/>
          </a:xfrm>
          <a:prstGeom prst="hexag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DF28EB-7EE7-4AE3-8F5C-54FD0DBC8ED0}"/>
              </a:ext>
            </a:extLst>
          </p:cNvPr>
          <p:cNvSpPr/>
          <p:nvPr/>
        </p:nvSpPr>
        <p:spPr>
          <a:xfrm>
            <a:off x="7828873" y="4325695"/>
            <a:ext cx="238836" cy="2388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A7C71F-0D63-41A0-9215-EE14301D2064}"/>
              </a:ext>
            </a:extLst>
          </p:cNvPr>
          <p:cNvSpPr/>
          <p:nvPr/>
        </p:nvSpPr>
        <p:spPr>
          <a:xfrm>
            <a:off x="7815721" y="3546311"/>
            <a:ext cx="238836" cy="2388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4D220-C225-4BC0-B37E-0B1C924A8766}"/>
              </a:ext>
            </a:extLst>
          </p:cNvPr>
          <p:cNvSpPr txBox="1"/>
          <p:nvPr/>
        </p:nvSpPr>
        <p:spPr>
          <a:xfrm>
            <a:off x="6527042" y="6187777"/>
            <a:ext cx="496090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Populate sites at new vertices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6E33B3-9F6A-4F72-A421-BF806279F96C}"/>
              </a:ext>
            </a:extLst>
          </p:cNvPr>
          <p:cNvGrpSpPr/>
          <p:nvPr/>
        </p:nvGrpSpPr>
        <p:grpSpPr>
          <a:xfrm>
            <a:off x="118879" y="2391918"/>
            <a:ext cx="5217747" cy="3553026"/>
            <a:chOff x="212035" y="2507635"/>
            <a:chExt cx="4697085" cy="3198481"/>
          </a:xfrm>
        </p:grpSpPr>
        <p:pic>
          <p:nvPicPr>
            <p:cNvPr id="1026" name="Picture 2" descr="dispgraphene.jpg">
              <a:extLst>
                <a:ext uri="{FF2B5EF4-FFF2-40B4-BE49-F238E27FC236}">
                  <a16:creationId xmlns:a16="http://schemas.microsoft.com/office/drawing/2014/main" id="{4856EF78-072B-4BF1-BDC0-794517EFC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08" y="2507635"/>
              <a:ext cx="4646112" cy="319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B8B957-896A-4E24-8A97-74B2A43AAED5}"/>
                </a:ext>
              </a:extLst>
            </p:cNvPr>
            <p:cNvSpPr/>
            <p:nvPr/>
          </p:nvSpPr>
          <p:spPr>
            <a:xfrm>
              <a:off x="909983" y="2507635"/>
              <a:ext cx="3874052" cy="125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5ED2BA-3D9C-4C7B-8FEB-7329BAC33769}"/>
                </a:ext>
              </a:extLst>
            </p:cNvPr>
            <p:cNvSpPr/>
            <p:nvPr/>
          </p:nvSpPr>
          <p:spPr>
            <a:xfrm>
              <a:off x="212035" y="3856383"/>
              <a:ext cx="583095" cy="312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724A0F0-6839-4B8E-87CD-CBDEC61A5BC5}"/>
              </a:ext>
            </a:extLst>
          </p:cNvPr>
          <p:cNvCxnSpPr>
            <a:cxnSpLocks/>
          </p:cNvCxnSpPr>
          <p:nvPr/>
        </p:nvCxnSpPr>
        <p:spPr>
          <a:xfrm flipV="1">
            <a:off x="9452212" y="2728567"/>
            <a:ext cx="0" cy="26698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F026213-6EAA-435B-89C1-F2CD3F0C8578}"/>
              </a:ext>
            </a:extLst>
          </p:cNvPr>
          <p:cNvCxnSpPr>
            <a:cxnSpLocks/>
          </p:cNvCxnSpPr>
          <p:nvPr/>
        </p:nvCxnSpPr>
        <p:spPr>
          <a:xfrm flipV="1">
            <a:off x="9442173" y="4885177"/>
            <a:ext cx="851255" cy="516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45367AE-4F73-4AFF-AA5D-C7255CA99982}"/>
              </a:ext>
            </a:extLst>
          </p:cNvPr>
          <p:cNvCxnSpPr>
            <a:cxnSpLocks/>
          </p:cNvCxnSpPr>
          <p:nvPr/>
        </p:nvCxnSpPr>
        <p:spPr>
          <a:xfrm>
            <a:off x="7083106" y="4895002"/>
            <a:ext cx="852033" cy="453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A0FC1A3-DB27-4F6B-A2B3-317A45A8681D}"/>
              </a:ext>
            </a:extLst>
          </p:cNvPr>
          <p:cNvCxnSpPr>
            <a:cxnSpLocks/>
          </p:cNvCxnSpPr>
          <p:nvPr/>
        </p:nvCxnSpPr>
        <p:spPr>
          <a:xfrm>
            <a:off x="9442173" y="2724872"/>
            <a:ext cx="878655" cy="484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CCE8E6-8A45-499D-A6EA-BF83DD409E82}"/>
              </a:ext>
            </a:extLst>
          </p:cNvPr>
          <p:cNvCxnSpPr>
            <a:cxnSpLocks/>
          </p:cNvCxnSpPr>
          <p:nvPr/>
        </p:nvCxnSpPr>
        <p:spPr>
          <a:xfrm flipV="1">
            <a:off x="7083884" y="2709181"/>
            <a:ext cx="851255" cy="516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D05DA78-8896-4BBA-9456-7D18B80303E8}"/>
              </a:ext>
            </a:extLst>
          </p:cNvPr>
          <p:cNvSpPr/>
          <p:nvPr/>
        </p:nvSpPr>
        <p:spPr>
          <a:xfrm>
            <a:off x="8549533" y="3937971"/>
            <a:ext cx="238836" cy="23883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9F88FC-CA46-4206-A0F0-D145CA3BE5C0}"/>
              </a:ext>
            </a:extLst>
          </p:cNvPr>
          <p:cNvSpPr txBox="1"/>
          <p:nvPr/>
        </p:nvSpPr>
        <p:spPr>
          <a:xfrm>
            <a:off x="525873" y="6187776"/>
            <a:ext cx="53157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Inherit original bands + flat band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7B5D8E-A6E6-4215-B7BB-E398D5D88F37}"/>
              </a:ext>
            </a:extLst>
          </p:cNvPr>
          <p:cNvCxnSpPr/>
          <p:nvPr/>
        </p:nvCxnSpPr>
        <p:spPr>
          <a:xfrm>
            <a:off x="949036" y="2618508"/>
            <a:ext cx="4135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0E740F2-78F8-43C1-87EC-B217F22DC019}"/>
              </a:ext>
            </a:extLst>
          </p:cNvPr>
          <p:cNvSpPr/>
          <p:nvPr/>
        </p:nvSpPr>
        <p:spPr>
          <a:xfrm>
            <a:off x="674322" y="2514600"/>
            <a:ext cx="247314" cy="308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37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1CB59C-3ABE-47A0-A36F-D4A9C4A96C6A}"/>
              </a:ext>
            </a:extLst>
          </p:cNvPr>
          <p:cNvGrpSpPr/>
          <p:nvPr/>
        </p:nvGrpSpPr>
        <p:grpSpPr>
          <a:xfrm>
            <a:off x="6081611" y="3150435"/>
            <a:ext cx="3357596" cy="3245808"/>
            <a:chOff x="5086749" y="3347733"/>
            <a:chExt cx="4139495" cy="3891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2ACACA-9920-467D-92A6-0C05B2D8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6749" y="3347733"/>
              <a:ext cx="4139495" cy="389183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A62FC5-143F-4FBC-A861-BE0FD7F833EC}"/>
                </a:ext>
              </a:extLst>
            </p:cNvPr>
            <p:cNvSpPr/>
            <p:nvPr/>
          </p:nvSpPr>
          <p:spPr>
            <a:xfrm>
              <a:off x="5250873" y="3519594"/>
              <a:ext cx="381000" cy="352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21949F-1836-45B3-9371-CB39B87F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4349"/>
          </a:xfrm>
        </p:spPr>
        <p:txBody>
          <a:bodyPr/>
          <a:lstStyle/>
          <a:p>
            <a:r>
              <a:rPr lang="en-US" dirty="0"/>
              <a:t>Kagome lattice near 1/3 filling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66D0-7DFB-40AF-8879-3596AF4A7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5408" y="1172064"/>
            <a:ext cx="7840210" cy="212169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Spin-orbit coupling drives Dirac point to gap</a:t>
            </a:r>
          </a:p>
          <a:p>
            <a:r>
              <a:rPr lang="en-US" dirty="0"/>
              <a:t>Forms strong topological insulator</a:t>
            </a:r>
          </a:p>
          <a:p>
            <a:r>
              <a:rPr lang="en-US" dirty="0"/>
              <a:t>Quantum spin Hall state</a:t>
            </a:r>
          </a:p>
          <a:p>
            <a:pPr lvl="1"/>
            <a:r>
              <a:rPr lang="en-US" sz="2000" dirty="0" err="1"/>
              <a:t>Bernevig</a:t>
            </a:r>
            <a:r>
              <a:rPr lang="en-US" sz="2000" dirty="0"/>
              <a:t> and Zhang , Phys. Rev. Lett. 96, 106802 (2006).    Kane and E. J. Mele , Phys. Rev. Lett. 95, 226801 (2005).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65238C-1843-44EE-A5AB-50D4292E5117}"/>
              </a:ext>
            </a:extLst>
          </p:cNvPr>
          <p:cNvGrpSpPr/>
          <p:nvPr/>
        </p:nvGrpSpPr>
        <p:grpSpPr>
          <a:xfrm>
            <a:off x="47267" y="1536737"/>
            <a:ext cx="3851563" cy="5228913"/>
            <a:chOff x="8653317" y="1711483"/>
            <a:chExt cx="2624627" cy="3688017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FFB492C3-4219-477F-B4E9-D9B81A0178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CA886-6760-4B98-BE56-71DD00283406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2E033D0-F23A-45B6-B2BE-5D8158E51187}"/>
              </a:ext>
            </a:extLst>
          </p:cNvPr>
          <p:cNvSpPr txBox="1"/>
          <p:nvPr/>
        </p:nvSpPr>
        <p:spPr>
          <a:xfrm>
            <a:off x="617216" y="1382848"/>
            <a:ext cx="338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Liu et al., Nature Comm. 11,  4002 (2020)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803C69-9014-4DED-8C7E-C58EA2EB3BAB}"/>
              </a:ext>
            </a:extLst>
          </p:cNvPr>
          <p:cNvSpPr/>
          <p:nvPr/>
        </p:nvSpPr>
        <p:spPr>
          <a:xfrm>
            <a:off x="1049090" y="3604042"/>
            <a:ext cx="2733201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4D04B-60BA-4768-8CEF-EF8B398EAB63}"/>
              </a:ext>
            </a:extLst>
          </p:cNvPr>
          <p:cNvSpPr txBox="1"/>
          <p:nvPr/>
        </p:nvSpPr>
        <p:spPr>
          <a:xfrm>
            <a:off x="2145092" y="3604042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1/3 filling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B982-B82F-4263-B557-48059958CEE2}"/>
              </a:ext>
            </a:extLst>
          </p:cNvPr>
          <p:cNvSpPr txBox="1"/>
          <p:nvPr/>
        </p:nvSpPr>
        <p:spPr>
          <a:xfrm>
            <a:off x="5368101" y="6488668"/>
            <a:ext cx="565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Guo and Franz, Physical Review B 80, 113102 (2009)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B5673B-0C72-42CC-9AFE-87FC65A6B8F5}"/>
              </a:ext>
            </a:extLst>
          </p:cNvPr>
          <p:cNvCxnSpPr/>
          <p:nvPr/>
        </p:nvCxnSpPr>
        <p:spPr>
          <a:xfrm flipH="1">
            <a:off x="8618325" y="4773339"/>
            <a:ext cx="16417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05E055-7E97-44FC-BEBD-2614ED518B00}"/>
              </a:ext>
            </a:extLst>
          </p:cNvPr>
          <p:cNvSpPr txBox="1"/>
          <p:nvPr/>
        </p:nvSpPr>
        <p:spPr>
          <a:xfrm>
            <a:off x="9879121" y="4357840"/>
            <a:ext cx="259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Protected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Edge States</a:t>
            </a:r>
          </a:p>
        </p:txBody>
      </p:sp>
    </p:spTree>
    <p:extLst>
      <p:ext uri="{BB962C8B-B14F-4D97-AF65-F5344CB8AC3E}">
        <p14:creationId xmlns:p14="http://schemas.microsoft.com/office/powerpoint/2010/main" val="1261032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8838-650E-4A32-BFDD-F0E6EACF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Kagome lattice near 2/3 filling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8D1C8-F107-4103-BF17-889BE5DC2A0A}"/>
              </a:ext>
            </a:extLst>
          </p:cNvPr>
          <p:cNvGrpSpPr/>
          <p:nvPr/>
        </p:nvGrpSpPr>
        <p:grpSpPr>
          <a:xfrm>
            <a:off x="-367404" y="1330716"/>
            <a:ext cx="3749040" cy="5360350"/>
            <a:chOff x="8653317" y="1711483"/>
            <a:chExt cx="2624627" cy="3688017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C7A57D6A-2369-4D21-B40B-7FD7117D3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2C33F8-957B-4BB3-837A-1DC0A7D4C9DF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F2A829-8BE3-407D-8CCC-4E0A25C0AB80}"/>
              </a:ext>
            </a:extLst>
          </p:cNvPr>
          <p:cNvSpPr txBox="1"/>
          <p:nvPr/>
        </p:nvSpPr>
        <p:spPr>
          <a:xfrm>
            <a:off x="1048308" y="1959306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2/3 filling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87C33-4C12-4F09-8EBE-6D1A390FFFA7}"/>
              </a:ext>
            </a:extLst>
          </p:cNvPr>
          <p:cNvSpPr/>
          <p:nvPr/>
        </p:nvSpPr>
        <p:spPr>
          <a:xfrm>
            <a:off x="628570" y="1810302"/>
            <a:ext cx="2650868" cy="43947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FBD182-6C95-4F70-9FB6-BC1138D0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57" y="2425242"/>
            <a:ext cx="2367280" cy="2499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C4381-293F-49B8-87B8-0556126029DC}"/>
                  </a:ext>
                </a:extLst>
              </p:cNvPr>
              <p:cNvSpPr/>
              <p:nvPr/>
            </p:nvSpPr>
            <p:spPr>
              <a:xfrm>
                <a:off x="4372517" y="2006556"/>
                <a:ext cx="4317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C4381-293F-49B8-87B8-0556126029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517" y="2006556"/>
                <a:ext cx="431720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E9FFDD-13FE-4299-8037-894678CDDF92}"/>
                  </a:ext>
                </a:extLst>
              </p:cNvPr>
              <p:cNvSpPr/>
              <p:nvPr/>
            </p:nvSpPr>
            <p:spPr>
              <a:xfrm>
                <a:off x="9295644" y="3313714"/>
                <a:ext cx="269088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ko-KR" altLang="en-US" dirty="0">
                    <a:latin typeface="Segoe UI Symbol" panose="020B0502040204020203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is an eigenstate of the kagome Hamiltonian with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i="1" dirty="0">
                  <a:latin typeface="Segoe UI Symbol" panose="020B0502040204020203" pitchFamily="34" charset="0"/>
                  <a:ea typeface="Segoe UI Symbol" panose="020B0502040204020203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E9FFDD-13FE-4299-8037-894678CDD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644" y="3313714"/>
                <a:ext cx="2690886" cy="923330"/>
              </a:xfrm>
              <a:prstGeom prst="rect">
                <a:avLst/>
              </a:prstGeom>
              <a:blipFill>
                <a:blip r:embed="rId5"/>
                <a:stretch>
                  <a:fillRect t="-3311" r="-2494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6BF1B4-1F29-4661-B8A7-BC175F8FCC68}"/>
                  </a:ext>
                </a:extLst>
              </p:cNvPr>
              <p:cNvSpPr/>
              <p:nvPr/>
            </p:nvSpPr>
            <p:spPr>
              <a:xfrm>
                <a:off x="3338303" y="4917236"/>
                <a:ext cx="254995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ko-KR" altLang="en-US" dirty="0">
                    <a:latin typeface="Segoe UI Symbol" panose="020B0502040204020203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is a </a:t>
                </a:r>
                <a:r>
                  <a:rPr lang="en-US" altLang="ko-KR" b="1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compact localized state </a:t>
                </a:r>
                <a:r>
                  <a:rPr lang="en-US" altLang="ko-KR" dirty="0"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rPr>
                  <a:t>(akin to a molecular orbital)</a:t>
                </a:r>
                <a:endParaRPr lang="en-US" dirty="0">
                  <a:latin typeface="Segoe UI Symbol" panose="020B0502040204020203" pitchFamily="34" charset="0"/>
                  <a:ea typeface="Segoe UI Symbol" panose="020B0502040204020203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6BF1B4-1F29-4661-B8A7-BC175F8FC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303" y="4917236"/>
                <a:ext cx="2549953" cy="923330"/>
              </a:xfrm>
              <a:prstGeom prst="rect">
                <a:avLst/>
              </a:prstGeom>
              <a:blipFill>
                <a:blip r:embed="rId8"/>
                <a:stretch>
                  <a:fillRect t="-3311" r="-1914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14428B3-2385-45DE-8B2A-FCE0D4836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5006" y="2396360"/>
            <a:ext cx="2315360" cy="2499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5526EB-B817-49F4-B784-07A99010A3A7}"/>
              </a:ext>
            </a:extLst>
          </p:cNvPr>
          <p:cNvSpPr txBox="1"/>
          <p:nvPr/>
        </p:nvSpPr>
        <p:spPr>
          <a:xfrm>
            <a:off x="6426241" y="4917236"/>
            <a:ext cx="246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Quantum interference</a:t>
            </a:r>
          </a:p>
        </p:txBody>
      </p:sp>
      <p:sp>
        <p:nvSpPr>
          <p:cNvPr id="18" name="Right Arrow 5">
            <a:extLst>
              <a:ext uri="{FF2B5EF4-FFF2-40B4-BE49-F238E27FC236}">
                <a16:creationId xmlns:a16="http://schemas.microsoft.com/office/drawing/2014/main" id="{66F187BD-A34B-4401-A465-BD5A69AC15B0}"/>
              </a:ext>
            </a:extLst>
          </p:cNvPr>
          <p:cNvSpPr/>
          <p:nvPr/>
        </p:nvSpPr>
        <p:spPr>
          <a:xfrm>
            <a:off x="5953910" y="3477899"/>
            <a:ext cx="370898" cy="315286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KR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030DF8-D79E-4496-8945-388C9FBC7C57}"/>
                  </a:ext>
                </a:extLst>
              </p:cNvPr>
              <p:cNvSpPr txBox="1"/>
              <p:nvPr/>
            </p:nvSpPr>
            <p:spPr>
              <a:xfrm>
                <a:off x="5888256" y="3091015"/>
                <a:ext cx="4611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030DF8-D79E-4496-8945-388C9FBC7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256" y="3091015"/>
                <a:ext cx="46111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B8396-AFC1-41A8-885E-EDE65709616F}"/>
                  </a:ext>
                </a:extLst>
              </p:cNvPr>
              <p:cNvSpPr txBox="1"/>
              <p:nvPr/>
            </p:nvSpPr>
            <p:spPr>
              <a:xfrm>
                <a:off x="5446051" y="1480355"/>
                <a:ext cx="4485157" cy="542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𝑡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B8396-AFC1-41A8-885E-EDE657096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051" y="1480355"/>
                <a:ext cx="4485157" cy="542328"/>
              </a:xfrm>
              <a:prstGeom prst="rect">
                <a:avLst/>
              </a:prstGeom>
              <a:blipFill>
                <a:blip r:embed="rId11"/>
                <a:stretch>
                  <a:fillRect t="-6742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3783E31-3B1D-4537-8350-6B182E0B9170}"/>
              </a:ext>
            </a:extLst>
          </p:cNvPr>
          <p:cNvSpPr txBox="1"/>
          <p:nvPr/>
        </p:nvSpPr>
        <p:spPr>
          <a:xfrm>
            <a:off x="3479241" y="5937070"/>
            <a:ext cx="854807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Quantum Interference results from kinetic frustration</a:t>
            </a:r>
          </a:p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Localized state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2B37FE-DB88-4AB1-AD33-0ED3A0C667A2}"/>
              </a:ext>
            </a:extLst>
          </p:cNvPr>
          <p:cNvSpPr txBox="1"/>
          <p:nvPr/>
        </p:nvSpPr>
        <p:spPr>
          <a:xfrm>
            <a:off x="9832661" y="1260146"/>
            <a:ext cx="2349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Graphic courtesy of Riccardo Comin</a:t>
            </a:r>
          </a:p>
        </p:txBody>
      </p:sp>
    </p:spTree>
    <p:extLst>
      <p:ext uri="{BB962C8B-B14F-4D97-AF65-F5344CB8AC3E}">
        <p14:creationId xmlns:p14="http://schemas.microsoft.com/office/powerpoint/2010/main" val="2848736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D7E-AD13-45BD-AEB9-A971D7E9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at flat band filling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1D887-0572-4FE2-B09C-C9794026B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802" y="5161894"/>
            <a:ext cx="9410518" cy="15293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Interactions, in this case, ferromagnetic can generate QAH state</a:t>
            </a:r>
          </a:p>
          <a:p>
            <a:r>
              <a:rPr lang="en-US" dirty="0"/>
              <a:t>Interactions, in general, are </a:t>
            </a:r>
            <a:r>
              <a:rPr lang="en-US" dirty="0" err="1"/>
              <a:t>nonpertubative</a:t>
            </a:r>
            <a:endParaRPr lang="en-US" dirty="0"/>
          </a:p>
          <a:p>
            <a:pPr lvl="1"/>
            <a:r>
              <a:rPr lang="en-US" dirty="0"/>
              <a:t>Rich spectrum of many-body states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B556AA-9A26-4DE5-AB02-1607734A5047}"/>
              </a:ext>
            </a:extLst>
          </p:cNvPr>
          <p:cNvGrpSpPr/>
          <p:nvPr/>
        </p:nvGrpSpPr>
        <p:grpSpPr>
          <a:xfrm>
            <a:off x="1177802" y="1474209"/>
            <a:ext cx="9410518" cy="3414759"/>
            <a:chOff x="1430607" y="1635574"/>
            <a:chExt cx="9410518" cy="34147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48270B-A2AD-424F-B511-6FC2CE27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0607" y="1635574"/>
              <a:ext cx="9410518" cy="3414759"/>
            </a:xfrm>
            <a:prstGeom prst="rect">
              <a:avLst/>
            </a:prstGeom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743788-E33F-4A22-A455-B82328F7AD3D}"/>
                </a:ext>
              </a:extLst>
            </p:cNvPr>
            <p:cNvSpPr/>
            <p:nvPr/>
          </p:nvSpPr>
          <p:spPr>
            <a:xfrm>
              <a:off x="3599154" y="2547962"/>
              <a:ext cx="5051412" cy="24778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527950-79DF-4E68-94C9-7DD44FBA8BB2}"/>
                </a:ext>
              </a:extLst>
            </p:cNvPr>
            <p:cNvSpPr/>
            <p:nvPr/>
          </p:nvSpPr>
          <p:spPr>
            <a:xfrm>
              <a:off x="5178500" y="4385762"/>
              <a:ext cx="3625068" cy="1890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131F5A-5C09-4BE6-AFDF-F78CE03CE58C}"/>
                </a:ext>
              </a:extLst>
            </p:cNvPr>
            <p:cNvSpPr/>
            <p:nvPr/>
          </p:nvSpPr>
          <p:spPr>
            <a:xfrm>
              <a:off x="5828294" y="3964819"/>
              <a:ext cx="3921477" cy="1890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DE4BFA-0F77-4B6E-9838-D33251C8DDC3}"/>
                </a:ext>
              </a:extLst>
            </p:cNvPr>
            <p:cNvSpPr/>
            <p:nvPr/>
          </p:nvSpPr>
          <p:spPr>
            <a:xfrm>
              <a:off x="4508433" y="4173126"/>
              <a:ext cx="1148789" cy="1890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6481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9A628B-197B-41A9-8780-9C90A2CA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893" y="2897690"/>
            <a:ext cx="2552107" cy="2137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D1521-BC62-44A0-BD41-E989C67C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4249"/>
          </a:xfrm>
        </p:spPr>
        <p:txBody>
          <a:bodyPr/>
          <a:lstStyle/>
          <a:p>
            <a:r>
              <a:rPr lang="en-US" dirty="0"/>
              <a:t>Flat bands from frustrated hopping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01A63-D818-4578-9159-5520C629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9384"/>
            <a:ext cx="7287474" cy="4032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D919B9-F481-4DBE-87C5-01012523E36A}"/>
              </a:ext>
            </a:extLst>
          </p:cNvPr>
          <p:cNvSpPr/>
          <p:nvPr/>
        </p:nvSpPr>
        <p:spPr>
          <a:xfrm>
            <a:off x="334207" y="1834178"/>
            <a:ext cx="6443110" cy="31073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996903-04A9-40F6-96E7-14488B7E879D}"/>
              </a:ext>
            </a:extLst>
          </p:cNvPr>
          <p:cNvSpPr/>
          <p:nvPr/>
        </p:nvSpPr>
        <p:spPr>
          <a:xfrm>
            <a:off x="255318" y="3385969"/>
            <a:ext cx="2423336" cy="22496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F19BF-2FAD-4104-8CAC-DFCEF14BCE08}"/>
              </a:ext>
            </a:extLst>
          </p:cNvPr>
          <p:cNvSpPr/>
          <p:nvPr/>
        </p:nvSpPr>
        <p:spPr>
          <a:xfrm>
            <a:off x="859538" y="4936863"/>
            <a:ext cx="3278569" cy="22496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64770-A3A5-42E9-A77C-CD5A82690198}"/>
              </a:ext>
            </a:extLst>
          </p:cNvPr>
          <p:cNvSpPr/>
          <p:nvPr/>
        </p:nvSpPr>
        <p:spPr>
          <a:xfrm>
            <a:off x="3227294" y="4159573"/>
            <a:ext cx="3397623" cy="22496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1B1CE-9925-45C2-B0A1-3EB65B0D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829" y="1419239"/>
            <a:ext cx="2804535" cy="2379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D65396-26A8-4864-9A47-F97320D68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829" y="4457997"/>
            <a:ext cx="2854075" cy="23182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599DF5-F2B6-417C-B100-20B2C14E6DA2}"/>
              </a:ext>
            </a:extLst>
          </p:cNvPr>
          <p:cNvSpPr txBox="1"/>
          <p:nvPr/>
        </p:nvSpPr>
        <p:spPr>
          <a:xfrm>
            <a:off x="7385732" y="1021301"/>
            <a:ext cx="210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Kagome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F0F97-3D69-443B-98CC-D848EE0FC872}"/>
              </a:ext>
            </a:extLst>
          </p:cNvPr>
          <p:cNvSpPr txBox="1"/>
          <p:nvPr/>
        </p:nvSpPr>
        <p:spPr>
          <a:xfrm>
            <a:off x="7463306" y="4169093"/>
            <a:ext cx="210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41875-0091-4B47-8211-73076712A88B}"/>
              </a:ext>
            </a:extLst>
          </p:cNvPr>
          <p:cNvSpPr txBox="1"/>
          <p:nvPr/>
        </p:nvSpPr>
        <p:spPr>
          <a:xfrm>
            <a:off x="9892364" y="2466803"/>
            <a:ext cx="210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Pyrochlore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D93930-21A6-4305-AF28-347358402CF6}"/>
              </a:ext>
            </a:extLst>
          </p:cNvPr>
          <p:cNvSpPr txBox="1"/>
          <p:nvPr/>
        </p:nvSpPr>
        <p:spPr>
          <a:xfrm>
            <a:off x="9946531" y="5518388"/>
            <a:ext cx="210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+ others…</a:t>
            </a:r>
          </a:p>
        </p:txBody>
      </p:sp>
    </p:spTree>
    <p:extLst>
      <p:ext uri="{BB962C8B-B14F-4D97-AF65-F5344CB8AC3E}">
        <p14:creationId xmlns:p14="http://schemas.microsoft.com/office/powerpoint/2010/main" val="3419424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5339-CA2D-4D4E-BB58-4F187A15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1857"/>
          </a:xfrm>
        </p:spPr>
        <p:txBody>
          <a:bodyPr/>
          <a:lstStyle/>
          <a:p>
            <a:r>
              <a:rPr lang="en-US" dirty="0"/>
              <a:t>Kagome lattice at Van Hove filling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857C4-5710-478F-8A20-EFBBD124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6794" y="1825625"/>
            <a:ext cx="368721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Logarithmic divergent in the local density of states</a:t>
            </a:r>
          </a:p>
          <a:p>
            <a:r>
              <a:rPr lang="en-US" dirty="0"/>
              <a:t>Léon Van Hove, Phys. Rev. 89, 1189 (1953)</a:t>
            </a:r>
          </a:p>
          <a:p>
            <a:r>
              <a:rPr lang="en-US" dirty="0"/>
              <a:t>Nesting between VHS can promote electronic instabilities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D117A4-E37F-4C49-A9A6-3491FC975DA7}"/>
              </a:ext>
            </a:extLst>
          </p:cNvPr>
          <p:cNvGrpSpPr/>
          <p:nvPr/>
        </p:nvGrpSpPr>
        <p:grpSpPr>
          <a:xfrm>
            <a:off x="0" y="1251857"/>
            <a:ext cx="3899647" cy="5614172"/>
            <a:chOff x="8653317" y="1711483"/>
            <a:chExt cx="2624627" cy="3688017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CF866135-982D-4019-97CA-4397154C26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6F14A9-C0DE-4ECE-B342-9900A0A6B5ED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36D5A2-49F0-4E7C-AF7F-292F97DB01CC}"/>
              </a:ext>
            </a:extLst>
          </p:cNvPr>
          <p:cNvSpPr txBox="1"/>
          <p:nvPr/>
        </p:nvSpPr>
        <p:spPr>
          <a:xfrm>
            <a:off x="2358715" y="3208389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5/12 filling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54B86-E51F-48A7-B31D-07E9039E0DB8}"/>
              </a:ext>
            </a:extLst>
          </p:cNvPr>
          <p:cNvSpPr txBox="1"/>
          <p:nvPr/>
        </p:nvSpPr>
        <p:spPr>
          <a:xfrm>
            <a:off x="2358715" y="3839395"/>
            <a:ext cx="17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3/12 filling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9B274-0E0A-480C-86FF-AFB75C399978}"/>
              </a:ext>
            </a:extLst>
          </p:cNvPr>
          <p:cNvSpPr/>
          <p:nvPr/>
        </p:nvSpPr>
        <p:spPr>
          <a:xfrm>
            <a:off x="1021715" y="3057194"/>
            <a:ext cx="2764977" cy="203446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29AC2-D363-4918-8ABE-A73ED01F8253}"/>
              </a:ext>
            </a:extLst>
          </p:cNvPr>
          <p:cNvSpPr/>
          <p:nvPr/>
        </p:nvSpPr>
        <p:spPr>
          <a:xfrm>
            <a:off x="1021715" y="4167911"/>
            <a:ext cx="2764977" cy="241167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BFC5F8-8FE2-4508-8E37-02913BD0E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173" y="2209075"/>
            <a:ext cx="3936711" cy="3260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79C466-461B-49BB-902F-7CE6D2C6355C}"/>
              </a:ext>
            </a:extLst>
          </p:cNvPr>
          <p:cNvSpPr txBox="1"/>
          <p:nvPr/>
        </p:nvSpPr>
        <p:spPr>
          <a:xfrm rot="801064">
            <a:off x="3939294" y="4923767"/>
            <a:ext cx="2310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r>
              <a:rPr lang="en-US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endParaRPr lang="en-US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E681C-B995-4C47-9C8E-16678DA40045}"/>
              </a:ext>
            </a:extLst>
          </p:cNvPr>
          <p:cNvSpPr txBox="1"/>
          <p:nvPr/>
        </p:nvSpPr>
        <p:spPr>
          <a:xfrm rot="19193067">
            <a:off x="5891046" y="4725105"/>
            <a:ext cx="2310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r>
              <a:rPr lang="en-US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H</a:t>
            </a:r>
            <a:endParaRPr lang="en-US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86331-603B-4724-B462-1300408260C4}"/>
              </a:ext>
            </a:extLst>
          </p:cNvPr>
          <p:cNvSpPr txBox="1"/>
          <p:nvPr/>
        </p:nvSpPr>
        <p:spPr>
          <a:xfrm rot="5400000">
            <a:off x="6543777" y="3016765"/>
            <a:ext cx="2310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Energy</a:t>
            </a:r>
            <a:endParaRPr lang="en-US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30491A-8DE8-46EE-B364-D4214FB522C0}"/>
              </a:ext>
            </a:extLst>
          </p:cNvPr>
          <p:cNvGrpSpPr/>
          <p:nvPr/>
        </p:nvGrpSpPr>
        <p:grpSpPr>
          <a:xfrm>
            <a:off x="4174446" y="1445559"/>
            <a:ext cx="3596956" cy="4208858"/>
            <a:chOff x="4174446" y="1445559"/>
            <a:chExt cx="3596956" cy="42088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D17BD0-DB55-4177-82EE-08E0A099A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131" t="11869" r="5625" b="19246"/>
            <a:stretch/>
          </p:blipFill>
          <p:spPr>
            <a:xfrm>
              <a:off x="4174446" y="1942606"/>
              <a:ext cx="3596956" cy="37118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8C6A80-E6B8-4A46-9179-0F48E8A2E622}"/>
                </a:ext>
              </a:extLst>
            </p:cNvPr>
            <p:cNvSpPr txBox="1"/>
            <p:nvPr/>
          </p:nvSpPr>
          <p:spPr>
            <a:xfrm>
              <a:off x="4713194" y="1445559"/>
              <a:ext cx="2185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LDOS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1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Introduction to </a:t>
            </a:r>
            <a:r>
              <a:rPr lang="en-US" dirty="0" err="1"/>
              <a:t>kagome</a:t>
            </a:r>
            <a:r>
              <a:rPr lang="en-US" dirty="0"/>
              <a:t> lattice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8129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75D4C-E9A9-47B2-9AFA-DA78E057EC06}"/>
              </a:ext>
            </a:extLst>
          </p:cNvPr>
          <p:cNvGrpSpPr/>
          <p:nvPr/>
        </p:nvGrpSpPr>
        <p:grpSpPr>
          <a:xfrm>
            <a:off x="4468066" y="2031263"/>
            <a:ext cx="4373397" cy="2799700"/>
            <a:chOff x="4419900" y="2295224"/>
            <a:chExt cx="4373397" cy="2799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CA50AA-45F3-4EFC-BFC0-231DDBE40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707"/>
            <a:stretch/>
          </p:blipFill>
          <p:spPr>
            <a:xfrm>
              <a:off x="4419900" y="2295224"/>
              <a:ext cx="4373397" cy="279970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ACBEC7C-3B71-4569-8C41-510C04CC5D9D}"/>
                </a:ext>
              </a:extLst>
            </p:cNvPr>
            <p:cNvSpPr/>
            <p:nvPr/>
          </p:nvSpPr>
          <p:spPr>
            <a:xfrm>
              <a:off x="7461675" y="4060010"/>
              <a:ext cx="1219148" cy="9676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3F0A32-7C16-4C9A-BE2D-77F12ACDDBE1}"/>
              </a:ext>
            </a:extLst>
          </p:cNvPr>
          <p:cNvCxnSpPr>
            <a:cxnSpLocks/>
          </p:cNvCxnSpPr>
          <p:nvPr/>
        </p:nvCxnSpPr>
        <p:spPr>
          <a:xfrm>
            <a:off x="716065" y="4068772"/>
            <a:ext cx="1374976" cy="77623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3AF005E-4722-4661-81D9-7856BA89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happen when near VH filling?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6BF3F56-3C41-4108-AAB1-A5EB6F543E8A}"/>
              </a:ext>
            </a:extLst>
          </p:cNvPr>
          <p:cNvSpPr/>
          <p:nvPr/>
        </p:nvSpPr>
        <p:spPr>
          <a:xfrm>
            <a:off x="380046" y="1884342"/>
            <a:ext cx="3405585" cy="2935849"/>
          </a:xfrm>
          <a:prstGeom prst="hexag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A6D68-B953-4ADF-9843-DF81D2F4C1C5}"/>
              </a:ext>
            </a:extLst>
          </p:cNvPr>
          <p:cNvSpPr txBox="1"/>
          <p:nvPr/>
        </p:nvSpPr>
        <p:spPr>
          <a:xfrm>
            <a:off x="1802521" y="4964855"/>
            <a:ext cx="68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82282-0BEB-4F80-8532-A5EFAA31DA5D}"/>
              </a:ext>
            </a:extLst>
          </p:cNvPr>
          <p:cNvSpPr txBox="1"/>
          <p:nvPr/>
        </p:nvSpPr>
        <p:spPr>
          <a:xfrm>
            <a:off x="-48024" y="3807036"/>
            <a:ext cx="68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73B326-7D52-4CB6-BE78-4F855FD7B7D2}"/>
              </a:ext>
            </a:extLst>
          </p:cNvPr>
          <p:cNvSpPr/>
          <p:nvPr/>
        </p:nvSpPr>
        <p:spPr>
          <a:xfrm>
            <a:off x="527343" y="3848365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4A4734-3A16-4A73-832D-62DC1C915D5D}"/>
              </a:ext>
            </a:extLst>
          </p:cNvPr>
          <p:cNvSpPr/>
          <p:nvPr/>
        </p:nvSpPr>
        <p:spPr>
          <a:xfrm>
            <a:off x="527343" y="2401733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4D21B9-825E-4FC7-935F-69AB3FB240B9}"/>
              </a:ext>
            </a:extLst>
          </p:cNvPr>
          <p:cNvSpPr/>
          <p:nvPr/>
        </p:nvSpPr>
        <p:spPr>
          <a:xfrm>
            <a:off x="1802521" y="1672696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C2A739-B340-4029-89E9-E4BD0130551A}"/>
              </a:ext>
            </a:extLst>
          </p:cNvPr>
          <p:cNvSpPr/>
          <p:nvPr/>
        </p:nvSpPr>
        <p:spPr>
          <a:xfrm>
            <a:off x="3202814" y="2401732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C20722-319A-4084-995F-B238EEDFB6B5}"/>
              </a:ext>
            </a:extLst>
          </p:cNvPr>
          <p:cNvCxnSpPr>
            <a:cxnSpLocks/>
          </p:cNvCxnSpPr>
          <p:nvPr/>
        </p:nvCxnSpPr>
        <p:spPr>
          <a:xfrm flipV="1">
            <a:off x="2117855" y="3999140"/>
            <a:ext cx="1289713" cy="79839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489147-ACF9-4631-A5D6-07907D1375D4}"/>
              </a:ext>
            </a:extLst>
          </p:cNvPr>
          <p:cNvCxnSpPr>
            <a:cxnSpLocks/>
          </p:cNvCxnSpPr>
          <p:nvPr/>
        </p:nvCxnSpPr>
        <p:spPr>
          <a:xfrm flipV="1">
            <a:off x="667522" y="1889466"/>
            <a:ext cx="1289713" cy="79839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5E123-EE2F-44CD-8C1D-28E7918CE4C4}"/>
              </a:ext>
            </a:extLst>
          </p:cNvPr>
          <p:cNvCxnSpPr>
            <a:cxnSpLocks/>
          </p:cNvCxnSpPr>
          <p:nvPr/>
        </p:nvCxnSpPr>
        <p:spPr>
          <a:xfrm flipH="1">
            <a:off x="738988" y="2656266"/>
            <a:ext cx="8297" cy="141238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73C994-09DF-4E02-9762-933205705131}"/>
              </a:ext>
            </a:extLst>
          </p:cNvPr>
          <p:cNvCxnSpPr>
            <a:cxnSpLocks/>
          </p:cNvCxnSpPr>
          <p:nvPr/>
        </p:nvCxnSpPr>
        <p:spPr>
          <a:xfrm flipH="1">
            <a:off x="3417290" y="2533639"/>
            <a:ext cx="8297" cy="141238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D5C15E-AACB-42F4-A7A2-D3116C1F6D62}"/>
              </a:ext>
            </a:extLst>
          </p:cNvPr>
          <p:cNvCxnSpPr>
            <a:cxnSpLocks/>
          </p:cNvCxnSpPr>
          <p:nvPr/>
        </p:nvCxnSpPr>
        <p:spPr>
          <a:xfrm>
            <a:off x="2039483" y="1837143"/>
            <a:ext cx="1374976" cy="776234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BC0AE4F-0DA2-4443-97A1-75B5386042A6}"/>
              </a:ext>
            </a:extLst>
          </p:cNvPr>
          <p:cNvSpPr/>
          <p:nvPr/>
        </p:nvSpPr>
        <p:spPr>
          <a:xfrm>
            <a:off x="9578633" y="1849150"/>
            <a:ext cx="380798" cy="3526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DAD38-E264-44C3-8A7D-3070EEE32BA6}"/>
              </a:ext>
            </a:extLst>
          </p:cNvPr>
          <p:cNvSpPr txBox="1"/>
          <p:nvPr/>
        </p:nvSpPr>
        <p:spPr>
          <a:xfrm>
            <a:off x="3648346" y="3798400"/>
            <a:ext cx="68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</a:t>
            </a:r>
            <a:r>
              <a:rPr lang="en-US" sz="28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4DB7AC-695A-4D59-8996-D12B4FCB1732}"/>
              </a:ext>
            </a:extLst>
          </p:cNvPr>
          <p:cNvSpPr/>
          <p:nvPr/>
        </p:nvSpPr>
        <p:spPr>
          <a:xfrm>
            <a:off x="1871192" y="4608545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DB6802-DFC2-4375-8EFB-078CF4801EC7}"/>
              </a:ext>
            </a:extLst>
          </p:cNvPr>
          <p:cNvSpPr/>
          <p:nvPr/>
        </p:nvSpPr>
        <p:spPr>
          <a:xfrm>
            <a:off x="3225055" y="3807036"/>
            <a:ext cx="423291" cy="4232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D3D90499-BC15-42DD-AEF0-FA8907C118A2}"/>
              </a:ext>
            </a:extLst>
          </p:cNvPr>
          <p:cNvSpPr/>
          <p:nvPr/>
        </p:nvSpPr>
        <p:spPr>
          <a:xfrm rot="19838271">
            <a:off x="1799120" y="3767148"/>
            <a:ext cx="1676503" cy="594259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FE127B19-9E63-4A0E-9368-E033242ECDF7}"/>
              </a:ext>
            </a:extLst>
          </p:cNvPr>
          <p:cNvSpPr/>
          <p:nvPr/>
        </p:nvSpPr>
        <p:spPr>
          <a:xfrm rot="8977278">
            <a:off x="2129258" y="4492525"/>
            <a:ext cx="1676503" cy="594259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379722-A61D-41FC-8D17-D77C5CA3D42F}"/>
              </a:ext>
            </a:extLst>
          </p:cNvPr>
          <p:cNvSpPr txBox="1"/>
          <p:nvPr/>
        </p:nvSpPr>
        <p:spPr>
          <a:xfrm>
            <a:off x="1391650" y="5682222"/>
            <a:ext cx="9230586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“Nesting” of electronic states can occur at well-defined wave vector q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Creates peaks in </a:t>
            </a:r>
            <a:r>
              <a:rPr lang="en-US" sz="2200" dirty="0">
                <a:latin typeface="Symbol" panose="05050102010706020507" pitchFamily="18" charset="2"/>
                <a:ea typeface="Segoe UI Symbol" panose="020B0502040204020203" pitchFamily="34" charset="0"/>
              </a:rPr>
              <a:t>c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(q) and </a:t>
            </a:r>
            <a:r>
              <a:rPr lang="en-US" sz="2200" dirty="0">
                <a:latin typeface="Symbol" panose="05050102010706020507" pitchFamily="18" charset="2"/>
                <a:ea typeface="Segoe UI Symbol" panose="020B0502040204020203" pitchFamily="34" charset="0"/>
              </a:rPr>
              <a:t>c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(q) of </a:t>
            </a:r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Lindhard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 response function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Promotes instabilities, electronic order</a:t>
            </a:r>
            <a:endParaRPr lang="en-US" sz="22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CC1B6-A753-416D-9C0D-4E0EC0AF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59" y="2150170"/>
            <a:ext cx="3351305" cy="22503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D447F5-F335-4B4A-B7EC-A8A69BBB7239}"/>
              </a:ext>
            </a:extLst>
          </p:cNvPr>
          <p:cNvSpPr txBox="1"/>
          <p:nvPr/>
        </p:nvSpPr>
        <p:spPr>
          <a:xfrm>
            <a:off x="5760352" y="1337879"/>
            <a:ext cx="546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Johannes and </a:t>
            </a:r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Mazin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Phys. Rev. B 77, 165135 (2008).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8E25EF-6282-4611-9477-E80F9CD00A71}"/>
              </a:ext>
            </a:extLst>
          </p:cNvPr>
          <p:cNvSpPr txBox="1"/>
          <p:nvPr/>
        </p:nvSpPr>
        <p:spPr>
          <a:xfrm>
            <a:off x="5760352" y="1618697"/>
            <a:ext cx="546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Kabouvand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al, </a:t>
            </a:r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Appl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Phys. </a:t>
            </a:r>
            <a:r>
              <a:rPr lang="fr-FR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Lett</a:t>
            </a:r>
            <a:r>
              <a:rPr lang="fr-FR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120, 111901 (2022)</a:t>
            </a:r>
            <a:endParaRPr lang="en-US" sz="14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AE41CF-6FB9-4206-837C-B67FA065A65F}"/>
              </a:ext>
            </a:extLst>
          </p:cNvPr>
          <p:cNvSpPr/>
          <p:nvPr/>
        </p:nvSpPr>
        <p:spPr>
          <a:xfrm>
            <a:off x="11154211" y="3499320"/>
            <a:ext cx="643448" cy="7989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29D1587-D247-41CE-AEFF-57EBA1778EBE}"/>
              </a:ext>
            </a:extLst>
          </p:cNvPr>
          <p:cNvSpPr/>
          <p:nvPr/>
        </p:nvSpPr>
        <p:spPr>
          <a:xfrm>
            <a:off x="10804215" y="3819319"/>
            <a:ext cx="1007739" cy="4505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08BFE7-AA41-4C19-9C37-9B228F71200B}"/>
                  </a:ext>
                </a:extLst>
              </p:cNvPr>
              <p:cNvSpPr txBox="1"/>
              <p:nvPr/>
            </p:nvSpPr>
            <p:spPr>
              <a:xfrm>
                <a:off x="5940409" y="1854822"/>
                <a:ext cx="18918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′(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08BFE7-AA41-4C19-9C37-9B228F712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409" y="1854822"/>
                <a:ext cx="1891834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65FEFC8-D7F6-4843-BB4C-00784DF0E599}"/>
                  </a:ext>
                </a:extLst>
              </p:cNvPr>
              <p:cNvSpPr txBox="1"/>
              <p:nvPr/>
            </p:nvSpPr>
            <p:spPr>
              <a:xfrm>
                <a:off x="9499265" y="1832026"/>
                <a:ext cx="18918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65FEFC8-D7F6-4843-BB4C-00784DF0E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265" y="1832026"/>
                <a:ext cx="1891834" cy="461665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292AC44F-C2D0-4091-AA8D-EF2A6943A7A9}"/>
              </a:ext>
            </a:extLst>
          </p:cNvPr>
          <p:cNvGrpSpPr/>
          <p:nvPr/>
        </p:nvGrpSpPr>
        <p:grpSpPr>
          <a:xfrm>
            <a:off x="5555510" y="4352635"/>
            <a:ext cx="5066726" cy="1210330"/>
            <a:chOff x="5031188" y="4345234"/>
            <a:chExt cx="5066726" cy="121033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072625D-0867-4BFA-8C80-F1252F96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1188" y="4345234"/>
              <a:ext cx="5066726" cy="121033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F2C3F92-48E8-4E58-8026-AC6F1D872EEE}"/>
                </a:ext>
              </a:extLst>
            </p:cNvPr>
            <p:cNvSpPr/>
            <p:nvPr/>
          </p:nvSpPr>
          <p:spPr>
            <a:xfrm>
              <a:off x="9578633" y="4568179"/>
              <a:ext cx="495512" cy="3086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941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005E-4722-4661-81D9-7856BA89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happen when near VH filling?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AB7593-AB05-4CCB-B7C8-1DD335035A5E}"/>
              </a:ext>
            </a:extLst>
          </p:cNvPr>
          <p:cNvGrpSpPr/>
          <p:nvPr/>
        </p:nvGrpSpPr>
        <p:grpSpPr>
          <a:xfrm>
            <a:off x="779510" y="1251857"/>
            <a:ext cx="3031870" cy="4243582"/>
            <a:chOff x="4552610" y="1686370"/>
            <a:chExt cx="2780091" cy="3756227"/>
          </a:xfrm>
        </p:grpSpPr>
        <p:pic>
          <p:nvPicPr>
            <p:cNvPr id="26" name="Picture 25" descr="Chart&#10;&#10;Description automatically generated">
              <a:extLst>
                <a:ext uri="{FF2B5EF4-FFF2-40B4-BE49-F238E27FC236}">
                  <a16:creationId xmlns:a16="http://schemas.microsoft.com/office/drawing/2014/main" id="{89B47B94-3683-4AC7-8A8E-D9A1D15EDF2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" t="23311" r="79178" b="47538"/>
            <a:stretch/>
          </p:blipFill>
          <p:spPr>
            <a:xfrm>
              <a:off x="4552610" y="1686370"/>
              <a:ext cx="2780091" cy="3756227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D349F9-9E1D-464C-B06A-FC61B5C3E9B9}"/>
                </a:ext>
              </a:extLst>
            </p:cNvPr>
            <p:cNvSpPr/>
            <p:nvPr/>
          </p:nvSpPr>
          <p:spPr>
            <a:xfrm>
              <a:off x="4660710" y="1784062"/>
              <a:ext cx="349175" cy="312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470E91-D475-41FE-B341-FE8DD0BD075D}"/>
              </a:ext>
            </a:extLst>
          </p:cNvPr>
          <p:cNvGrpSpPr/>
          <p:nvPr/>
        </p:nvGrpSpPr>
        <p:grpSpPr>
          <a:xfrm>
            <a:off x="4351133" y="1531016"/>
            <a:ext cx="6272809" cy="3840740"/>
            <a:chOff x="4679960" y="4387115"/>
            <a:chExt cx="3945851" cy="2318327"/>
          </a:xfrm>
        </p:grpSpPr>
        <p:pic>
          <p:nvPicPr>
            <p:cNvPr id="27" name="Picture 26" descr="Chart&#10;&#10;Description automatically generated">
              <a:extLst>
                <a:ext uri="{FF2B5EF4-FFF2-40B4-BE49-F238E27FC236}">
                  <a16:creationId xmlns:a16="http://schemas.microsoft.com/office/drawing/2014/main" id="{986028A2-C9F6-485E-A93E-8B6B092BBDC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7" t="23593" r="36686" b="47524"/>
            <a:stretch/>
          </p:blipFill>
          <p:spPr>
            <a:xfrm>
              <a:off x="4800033" y="4479798"/>
              <a:ext cx="3825778" cy="2225644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2C1A3C-D147-40B6-8FB3-46411AAF957F}"/>
                </a:ext>
              </a:extLst>
            </p:cNvPr>
            <p:cNvSpPr/>
            <p:nvPr/>
          </p:nvSpPr>
          <p:spPr>
            <a:xfrm>
              <a:off x="4679960" y="4596717"/>
              <a:ext cx="267854" cy="1921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4F589CD-4203-477F-8431-2A966BB112DE}"/>
                </a:ext>
              </a:extLst>
            </p:cNvPr>
            <p:cNvSpPr/>
            <p:nvPr/>
          </p:nvSpPr>
          <p:spPr>
            <a:xfrm>
              <a:off x="5917922" y="4387115"/>
              <a:ext cx="722068" cy="1887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677657-4716-473F-9CE4-6CA70CFE071B}"/>
              </a:ext>
            </a:extLst>
          </p:cNvPr>
          <p:cNvSpPr txBox="1"/>
          <p:nvPr/>
        </p:nvSpPr>
        <p:spPr>
          <a:xfrm>
            <a:off x="5663499" y="1251857"/>
            <a:ext cx="3607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Mingu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Kang et al., Nat. Phys. 18, 301 (2022)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BC0AE4F-0DA2-4443-97A1-75B5386042A6}"/>
              </a:ext>
            </a:extLst>
          </p:cNvPr>
          <p:cNvSpPr/>
          <p:nvPr/>
        </p:nvSpPr>
        <p:spPr>
          <a:xfrm>
            <a:off x="6937631" y="1738655"/>
            <a:ext cx="380798" cy="3526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379722-A61D-41FC-8D17-D77C5CA3D42F}"/>
              </a:ext>
            </a:extLst>
          </p:cNvPr>
          <p:cNvSpPr txBox="1"/>
          <p:nvPr/>
        </p:nvSpPr>
        <p:spPr>
          <a:xfrm>
            <a:off x="1391650" y="5682222"/>
            <a:ext cx="9230586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Two flavors of VHS in </a:t>
            </a:r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kagome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band structure: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“Pure” VHS with wave functions from a single sublattice</a:t>
            </a: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“Mixed” VHS with wave functions from two separate sublattices</a:t>
            </a:r>
          </a:p>
        </p:txBody>
      </p:sp>
    </p:spTree>
    <p:extLst>
      <p:ext uri="{BB962C8B-B14F-4D97-AF65-F5344CB8AC3E}">
        <p14:creationId xmlns:p14="http://schemas.microsoft.com/office/powerpoint/2010/main" val="3733052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1BB5-C5D0-43CF-B5E2-77158BBB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700"/>
          </a:xfrm>
        </p:spPr>
        <p:txBody>
          <a:bodyPr/>
          <a:lstStyle/>
          <a:p>
            <a:r>
              <a:rPr lang="en-US" dirty="0"/>
              <a:t>Kagome lattice Hubbard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7B6C4F-EE34-4FEF-A0B0-54F12E0D479C}"/>
              </a:ext>
            </a:extLst>
          </p:cNvPr>
          <p:cNvGrpSpPr/>
          <p:nvPr/>
        </p:nvGrpSpPr>
        <p:grpSpPr>
          <a:xfrm>
            <a:off x="6344203" y="931807"/>
            <a:ext cx="5153647" cy="5926193"/>
            <a:chOff x="6344202" y="931807"/>
            <a:chExt cx="5153647" cy="592619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60F98B-62BA-4B36-8F90-30AF1A96FB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5537" y="1124717"/>
              <a:ext cx="4583070" cy="5524500"/>
              <a:chOff x="4052736" y="0"/>
              <a:chExt cx="6132664" cy="7392406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A82A90F4-A00F-4A35-9AC7-28CEC9D2BED7}"/>
                  </a:ext>
                </a:extLst>
              </p:cNvPr>
              <p:cNvSpPr/>
              <p:nvPr/>
            </p:nvSpPr>
            <p:spPr>
              <a:xfrm>
                <a:off x="5797082" y="0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9B4C474A-2E85-411D-AD92-B8C4FE5E01B1}"/>
                  </a:ext>
                </a:extLst>
              </p:cNvPr>
              <p:cNvSpPr/>
              <p:nvPr/>
            </p:nvSpPr>
            <p:spPr>
              <a:xfrm rot="3600000">
                <a:off x="8196580" y="1385352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AA3A3DD8-8D83-4A97-8C02-0232DF0C2991}"/>
                  </a:ext>
                </a:extLst>
              </p:cNvPr>
              <p:cNvSpPr/>
              <p:nvPr/>
            </p:nvSpPr>
            <p:spPr>
              <a:xfrm rot="3600000">
                <a:off x="3905417" y="1385351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93088880-2366-40AA-9B93-3267C8B943C4}"/>
                  </a:ext>
                </a:extLst>
              </p:cNvPr>
              <p:cNvSpPr/>
              <p:nvPr/>
            </p:nvSpPr>
            <p:spPr>
              <a:xfrm rot="7200000">
                <a:off x="8196580" y="4156053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C8BDCECC-8B9D-43C1-AB8C-C19793889752}"/>
                  </a:ext>
                </a:extLst>
              </p:cNvPr>
              <p:cNvSpPr/>
              <p:nvPr/>
            </p:nvSpPr>
            <p:spPr>
              <a:xfrm rot="7200000">
                <a:off x="3905416" y="4165555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4D229348-9A21-41E0-94EE-F5F1065BAF3E}"/>
                  </a:ext>
                </a:extLst>
              </p:cNvPr>
              <p:cNvSpPr/>
              <p:nvPr/>
            </p:nvSpPr>
            <p:spPr>
              <a:xfrm rot="10800000">
                <a:off x="5797082" y="5550906"/>
                <a:ext cx="2136140" cy="18415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88F9D9-55FD-451F-8E44-802305A671FC}"/>
                </a:ext>
              </a:extLst>
            </p:cNvPr>
            <p:cNvSpPr/>
            <p:nvPr/>
          </p:nvSpPr>
          <p:spPr>
            <a:xfrm>
              <a:off x="7078183" y="3645667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C8B2ABE-92EE-4708-A2B6-1E36EED3E2FA}"/>
                </a:ext>
              </a:extLst>
            </p:cNvPr>
            <p:cNvSpPr/>
            <p:nvPr/>
          </p:nvSpPr>
          <p:spPr>
            <a:xfrm>
              <a:off x="6344202" y="2287753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878E41B-3A5E-4883-9C24-016B464F1A5E}"/>
                </a:ext>
              </a:extLst>
            </p:cNvPr>
            <p:cNvSpPr/>
            <p:nvPr/>
          </p:nvSpPr>
          <p:spPr>
            <a:xfrm>
              <a:off x="7860465" y="2285759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283207-6B82-48BC-BB92-F3090F9A2DE0}"/>
                </a:ext>
              </a:extLst>
            </p:cNvPr>
            <p:cNvSpPr/>
            <p:nvPr/>
          </p:nvSpPr>
          <p:spPr>
            <a:xfrm>
              <a:off x="7906398" y="5053200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DA5F87-B1F1-4789-B2D5-866928D3A53B}"/>
                </a:ext>
              </a:extLst>
            </p:cNvPr>
            <p:cNvSpPr/>
            <p:nvPr/>
          </p:nvSpPr>
          <p:spPr>
            <a:xfrm>
              <a:off x="6344202" y="5050775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2CE0478-65CF-42F6-83B0-97B6E13ACE5E}"/>
                </a:ext>
              </a:extLst>
            </p:cNvPr>
            <p:cNvSpPr/>
            <p:nvPr/>
          </p:nvSpPr>
          <p:spPr>
            <a:xfrm>
              <a:off x="9468594" y="5050775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6C224C-1A4B-48D0-AABA-284B57127D4C}"/>
                </a:ext>
              </a:extLst>
            </p:cNvPr>
            <p:cNvSpPr/>
            <p:nvPr/>
          </p:nvSpPr>
          <p:spPr>
            <a:xfrm>
              <a:off x="8704590" y="6432550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270D67-5520-4105-94C9-82380BA75065}"/>
                </a:ext>
              </a:extLst>
            </p:cNvPr>
            <p:cNvSpPr/>
            <p:nvPr/>
          </p:nvSpPr>
          <p:spPr>
            <a:xfrm>
              <a:off x="11064978" y="5034793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5294E97-3B25-46CF-9F27-346DA1B6723B}"/>
                </a:ext>
              </a:extLst>
            </p:cNvPr>
            <p:cNvSpPr/>
            <p:nvPr/>
          </p:nvSpPr>
          <p:spPr>
            <a:xfrm>
              <a:off x="8704590" y="931807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1EC3C4-544B-4152-B953-4639334DF1EA}"/>
                </a:ext>
              </a:extLst>
            </p:cNvPr>
            <p:cNvSpPr/>
            <p:nvPr/>
          </p:nvSpPr>
          <p:spPr>
            <a:xfrm>
              <a:off x="10319089" y="3677792"/>
              <a:ext cx="425450" cy="4254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9BB8489-68D9-44B9-8B30-307CAAE94E70}"/>
                </a:ext>
              </a:extLst>
            </p:cNvPr>
            <p:cNvSpPr/>
            <p:nvPr/>
          </p:nvSpPr>
          <p:spPr>
            <a:xfrm>
              <a:off x="11072399" y="2268703"/>
              <a:ext cx="425450" cy="4445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5FEEB5-829E-4D60-BEC1-240DA98B77E9}"/>
                </a:ext>
              </a:extLst>
            </p:cNvPr>
            <p:cNvSpPr/>
            <p:nvPr/>
          </p:nvSpPr>
          <p:spPr>
            <a:xfrm>
              <a:off x="9502780" y="2273611"/>
              <a:ext cx="425450" cy="4254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E34C27-D910-4715-A126-334BD5E3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0" y="1572047"/>
            <a:ext cx="5449059" cy="18719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B76DFB-978F-4198-B9FE-1C7CCB7C2FF4}"/>
              </a:ext>
            </a:extLst>
          </p:cNvPr>
          <p:cNvSpPr txBox="1"/>
          <p:nvPr/>
        </p:nvSpPr>
        <p:spPr>
          <a:xfrm>
            <a:off x="906286" y="1124717"/>
            <a:ext cx="497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Kiesel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Phys. Rev. Lett. 110, 126405 (2013).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9D5133-6D28-47A9-B39D-C4C9495B6CD4}"/>
              </a:ext>
            </a:extLst>
          </p:cNvPr>
          <p:cNvSpPr txBox="1"/>
          <p:nvPr/>
        </p:nvSpPr>
        <p:spPr>
          <a:xfrm>
            <a:off x="776245" y="3633953"/>
            <a:ext cx="4835740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p-type VHs:  U</a:t>
            </a:r>
            <a:r>
              <a:rPr lang="en-US" sz="22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0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diminished/vanishes</a:t>
            </a:r>
          </a:p>
          <a:p>
            <a:pPr algn="ctr"/>
            <a:endParaRPr lang="en-US" sz="22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“Sublattice interference”</a:t>
            </a:r>
          </a:p>
          <a:p>
            <a:pPr algn="ctr"/>
            <a:endParaRPr lang="en-US" sz="22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U</a:t>
            </a:r>
            <a:r>
              <a:rPr lang="en-US" sz="2200" baseline="-25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1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at weak coupling can promote attractive NN site interactions</a:t>
            </a:r>
          </a:p>
          <a:p>
            <a:pPr algn="ctr"/>
            <a:endParaRPr lang="en-US" sz="22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Unconventional superconductivity predicted to form</a:t>
            </a:r>
          </a:p>
        </p:txBody>
      </p:sp>
    </p:spTree>
    <p:extLst>
      <p:ext uri="{BB962C8B-B14F-4D97-AF65-F5344CB8AC3E}">
        <p14:creationId xmlns:p14="http://schemas.microsoft.com/office/powerpoint/2010/main" val="649092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805B815-36D2-45F6-BBD4-C7A18D6A8C02}"/>
              </a:ext>
            </a:extLst>
          </p:cNvPr>
          <p:cNvGrpSpPr/>
          <p:nvPr/>
        </p:nvGrpSpPr>
        <p:grpSpPr>
          <a:xfrm>
            <a:off x="155200" y="1189801"/>
            <a:ext cx="6008145" cy="2999516"/>
            <a:chOff x="275170" y="1304096"/>
            <a:chExt cx="6008145" cy="29995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310383-E22F-4346-9D2D-335F62862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1539"/>
            <a:stretch/>
          </p:blipFill>
          <p:spPr>
            <a:xfrm>
              <a:off x="275170" y="1304096"/>
              <a:ext cx="6008145" cy="299951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ED4253-3129-4CA3-A4E8-7B726B73F458}"/>
                </a:ext>
              </a:extLst>
            </p:cNvPr>
            <p:cNvSpPr/>
            <p:nvPr/>
          </p:nvSpPr>
          <p:spPr>
            <a:xfrm>
              <a:off x="398669" y="1467721"/>
              <a:ext cx="250899" cy="312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C8341C6-4C7A-48EA-9359-52856D2F041F}"/>
                </a:ext>
              </a:extLst>
            </p:cNvPr>
            <p:cNvSpPr/>
            <p:nvPr/>
          </p:nvSpPr>
          <p:spPr>
            <a:xfrm>
              <a:off x="3231307" y="1307805"/>
              <a:ext cx="344820" cy="381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2AE9DA-B269-40A8-94C2-A28B2D05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9460"/>
          </a:xfrm>
        </p:spPr>
        <p:txBody>
          <a:bodyPr/>
          <a:lstStyle/>
          <a:p>
            <a:r>
              <a:rPr lang="en-US" dirty="0"/>
              <a:t>Electronic instabilities at Van Hove filling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F81E9-CD21-45BA-8F16-590598F8A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592" y="2088326"/>
            <a:ext cx="5559121" cy="342907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Variety of interaction-driven instabilities predicted</a:t>
            </a:r>
          </a:p>
          <a:p>
            <a:pPr lvl="1"/>
            <a:r>
              <a:rPr lang="en-US" dirty="0"/>
              <a:t>Charge density wave order</a:t>
            </a:r>
          </a:p>
          <a:p>
            <a:pPr lvl="1"/>
            <a:r>
              <a:rPr lang="en-US" dirty="0"/>
              <a:t>Bond density wave states</a:t>
            </a:r>
          </a:p>
          <a:p>
            <a:pPr lvl="1"/>
            <a:r>
              <a:rPr lang="en-US" dirty="0"/>
              <a:t>Unconventional superconductivity</a:t>
            </a:r>
          </a:p>
          <a:p>
            <a:r>
              <a:rPr lang="en-US" dirty="0"/>
              <a:t>Sublattice interference amplifies influence of U</a:t>
            </a:r>
            <a:r>
              <a:rPr lang="en-US" baseline="-25000" dirty="0"/>
              <a:t>1 </a:t>
            </a:r>
            <a:r>
              <a:rPr lang="en-US" dirty="0"/>
              <a:t>and extended exchange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2D543-AC58-4C3C-A9D7-D530A448F9AF}"/>
              </a:ext>
            </a:extLst>
          </p:cNvPr>
          <p:cNvSpPr/>
          <p:nvPr/>
        </p:nvSpPr>
        <p:spPr>
          <a:xfrm>
            <a:off x="3033824" y="1311547"/>
            <a:ext cx="250899" cy="312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A2DBE-0F63-41E5-97CA-17C23565376C}"/>
              </a:ext>
            </a:extLst>
          </p:cNvPr>
          <p:cNvSpPr/>
          <p:nvPr/>
        </p:nvSpPr>
        <p:spPr>
          <a:xfrm>
            <a:off x="348724" y="4491456"/>
            <a:ext cx="250899" cy="312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0A929-711A-4C31-8C75-CE22B5E5646A}"/>
              </a:ext>
            </a:extLst>
          </p:cNvPr>
          <p:cNvSpPr txBox="1"/>
          <p:nvPr/>
        </p:nvSpPr>
        <p:spPr>
          <a:xfrm>
            <a:off x="474173" y="1046487"/>
            <a:ext cx="497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Kiesel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Phys. Rev. Lett. 110, 126405 (2013).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41FBD-FACA-454A-9556-10FE42A9F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06" y="4489954"/>
            <a:ext cx="3116784" cy="23021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81BCEF-42B7-4265-9E2A-091A49268C4E}"/>
              </a:ext>
            </a:extLst>
          </p:cNvPr>
          <p:cNvSpPr txBox="1"/>
          <p:nvPr/>
        </p:nvSpPr>
        <p:spPr>
          <a:xfrm>
            <a:off x="808839" y="4209749"/>
            <a:ext cx="507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Wang et al., Phys. Rev. B 87, 115135 (2013).</a:t>
            </a:r>
          </a:p>
        </p:txBody>
      </p:sp>
    </p:spTree>
    <p:extLst>
      <p:ext uri="{BB962C8B-B14F-4D97-AF65-F5344CB8AC3E}">
        <p14:creationId xmlns:p14="http://schemas.microsoft.com/office/powerpoint/2010/main" val="2523250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E9DA-B269-40A8-94C2-A28B2D05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9460"/>
          </a:xfrm>
        </p:spPr>
        <p:txBody>
          <a:bodyPr/>
          <a:lstStyle/>
          <a:p>
            <a:r>
              <a:rPr lang="en-US" dirty="0"/>
              <a:t>Electronic instabilities at Van Hove filling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F81E9-CD21-45BA-8F16-590598F8A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31" y="4775050"/>
            <a:ext cx="5644865" cy="192475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Chiral flux states</a:t>
            </a:r>
          </a:p>
          <a:p>
            <a:pPr lvl="1"/>
            <a:r>
              <a:rPr lang="en-US" dirty="0"/>
              <a:t>Orbital antiferromagnets</a:t>
            </a:r>
          </a:p>
          <a:p>
            <a:r>
              <a:rPr lang="en-US" dirty="0"/>
              <a:t>Primary and secondary orders</a:t>
            </a:r>
          </a:p>
          <a:p>
            <a:pPr lvl="1"/>
            <a:r>
              <a:rPr lang="en-US" dirty="0"/>
              <a:t>Real and “imaginary” CDW states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2D543-AC58-4C3C-A9D7-D530A448F9AF}"/>
              </a:ext>
            </a:extLst>
          </p:cNvPr>
          <p:cNvSpPr/>
          <p:nvPr/>
        </p:nvSpPr>
        <p:spPr>
          <a:xfrm>
            <a:off x="3033824" y="1311547"/>
            <a:ext cx="250899" cy="312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52089-2843-44B9-A15D-FCD5DEAAA82A}"/>
              </a:ext>
            </a:extLst>
          </p:cNvPr>
          <p:cNvSpPr txBox="1"/>
          <p:nvPr/>
        </p:nvSpPr>
        <p:spPr>
          <a:xfrm>
            <a:off x="-642536" y="968353"/>
            <a:ext cx="4958279" cy="309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Feng et al., Science Bulletin 66, 30 (2021)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D35F97-032E-492E-BA66-6E28D67E418B}"/>
              </a:ext>
            </a:extLst>
          </p:cNvPr>
          <p:cNvSpPr/>
          <p:nvPr/>
        </p:nvSpPr>
        <p:spPr>
          <a:xfrm>
            <a:off x="3033991" y="4049368"/>
            <a:ext cx="250899" cy="312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639230-A3C9-4C38-8B22-34D631F59F81}"/>
              </a:ext>
            </a:extLst>
          </p:cNvPr>
          <p:cNvSpPr txBox="1"/>
          <p:nvPr/>
        </p:nvSpPr>
        <p:spPr>
          <a:xfrm>
            <a:off x="3393222" y="1238210"/>
            <a:ext cx="441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Two coupled VHS + NN interactions</a:t>
            </a:r>
          </a:p>
        </p:txBody>
      </p:sp>
      <p:pic>
        <p:nvPicPr>
          <p:cNvPr id="1026" name="Picture 2" descr="https://ars.els-cdn.com/content/image/1-s2.0-S2095927321003224-gr3_lrg.jpg">
            <a:extLst>
              <a:ext uri="{FF2B5EF4-FFF2-40B4-BE49-F238E27FC236}">
                <a16:creationId xmlns:a16="http://schemas.microsoft.com/office/drawing/2014/main" id="{A171EC78-CC61-485D-91BA-5D2D8B600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44500" b="5180"/>
          <a:stretch/>
        </p:blipFill>
        <p:spPr bwMode="auto">
          <a:xfrm>
            <a:off x="107019" y="1596417"/>
            <a:ext cx="3330269" cy="289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DFC335-3DA2-4085-808D-4CEC36450CAE}"/>
              </a:ext>
            </a:extLst>
          </p:cNvPr>
          <p:cNvSpPr txBox="1"/>
          <p:nvPr/>
        </p:nvSpPr>
        <p:spPr>
          <a:xfrm>
            <a:off x="37034" y="1255740"/>
            <a:ext cx="3330269" cy="37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Appreciable NNN interaction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969F03-0B6E-42B6-99C0-4BCD3CC5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976" y="1588216"/>
            <a:ext cx="2623662" cy="2867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5F4D8-9710-4171-BD8D-B3319C7CE96F}"/>
              </a:ext>
            </a:extLst>
          </p:cNvPr>
          <p:cNvSpPr txBox="1"/>
          <p:nvPr/>
        </p:nvSpPr>
        <p:spPr>
          <a:xfrm>
            <a:off x="3083993" y="997027"/>
            <a:ext cx="4887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 et al., Phys. Rev. Lett 132, 146501 (2024)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FA4159-68FB-4856-A667-A5E113ABFB41}"/>
              </a:ext>
            </a:extLst>
          </p:cNvPr>
          <p:cNvGrpSpPr/>
          <p:nvPr/>
        </p:nvGrpSpPr>
        <p:grpSpPr>
          <a:xfrm>
            <a:off x="7462844" y="1057827"/>
            <a:ext cx="4934119" cy="5678952"/>
            <a:chOff x="7462844" y="1057827"/>
            <a:chExt cx="4934119" cy="56789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9EA956-9C6A-4AE8-B68A-83CE8DEBA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199" t="8425" r="17820" b="7444"/>
            <a:stretch/>
          </p:blipFill>
          <p:spPr>
            <a:xfrm>
              <a:off x="8793742" y="1634340"/>
              <a:ext cx="2672712" cy="24356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09EB9A-5F7A-4A1A-9EAF-4454833C6A36}"/>
                </a:ext>
              </a:extLst>
            </p:cNvPr>
            <p:cNvSpPr txBox="1"/>
            <p:nvPr/>
          </p:nvSpPr>
          <p:spPr>
            <a:xfrm>
              <a:off x="8245736" y="1057827"/>
              <a:ext cx="3768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Haldane et al., Phys. Rev. Lett. 61, 2015 (1988)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3C31D8-71F1-49C8-8085-6E5DE8CB6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45"/>
            <a:stretch/>
          </p:blipFill>
          <p:spPr>
            <a:xfrm>
              <a:off x="8876165" y="4678032"/>
              <a:ext cx="2107479" cy="205874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75FD93-D342-41F2-B228-58F733E09339}"/>
                </a:ext>
              </a:extLst>
            </p:cNvPr>
            <p:cNvSpPr txBox="1"/>
            <p:nvPr/>
          </p:nvSpPr>
          <p:spPr>
            <a:xfrm>
              <a:off x="7462844" y="4311889"/>
              <a:ext cx="4934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C M </a:t>
              </a:r>
              <a:r>
                <a:rPr lang="fr-FR" sz="1400" dirty="0" err="1">
                  <a:latin typeface="Segoe UI Symbol" panose="020B0502040204020203" pitchFamily="34" charset="0"/>
                  <a:ea typeface="Segoe UI Symbol" panose="020B0502040204020203" pitchFamily="34" charset="0"/>
                </a:rPr>
                <a:t>Varma</a:t>
              </a:r>
              <a:r>
                <a:rPr lang="fr-FR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 J. Phys.: </a:t>
              </a:r>
              <a:r>
                <a:rPr lang="fr-FR" sz="1400" dirty="0" err="1">
                  <a:latin typeface="Segoe UI Symbol" panose="020B0502040204020203" pitchFamily="34" charset="0"/>
                  <a:ea typeface="Segoe UI Symbol" panose="020B0502040204020203" pitchFamily="34" charset="0"/>
                </a:rPr>
                <a:t>Condens</a:t>
              </a:r>
              <a:r>
                <a:rPr lang="fr-FR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. </a:t>
              </a:r>
              <a:r>
                <a:rPr lang="fr-FR" sz="1400" dirty="0" err="1">
                  <a:latin typeface="Segoe UI Symbol" panose="020B0502040204020203" pitchFamily="34" charset="0"/>
                  <a:ea typeface="Segoe UI Symbol" panose="020B0502040204020203" pitchFamily="34" charset="0"/>
                </a:rPr>
                <a:t>Matter</a:t>
              </a:r>
              <a:r>
                <a:rPr lang="fr-FR" sz="1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 26 505701 (2014)</a:t>
              </a:r>
              <a:endParaRPr lang="en-US" sz="1400" dirty="0"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91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AB9D-C581-4681-B4A9-C6384BF77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the “right” </a:t>
            </a:r>
            <a:r>
              <a:rPr lang="en-US" dirty="0" err="1"/>
              <a:t>kagome</a:t>
            </a:r>
            <a:r>
              <a:rPr lang="en-US" dirty="0"/>
              <a:t> materials?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015B6-D0CE-4109-9733-4C543110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71" y="1251857"/>
            <a:ext cx="10724920" cy="4351338"/>
          </a:xfrm>
        </p:spPr>
        <p:txBody>
          <a:bodyPr/>
          <a:lstStyle/>
          <a:p>
            <a:r>
              <a:rPr lang="en-US" dirty="0"/>
              <a:t>Challenge:  Dealing with how isolated a </a:t>
            </a:r>
            <a:r>
              <a:rPr lang="en-US" dirty="0" err="1"/>
              <a:t>kagome</a:t>
            </a:r>
            <a:r>
              <a:rPr lang="en-US" dirty="0"/>
              <a:t> net is within a three-dimensional solid</a:t>
            </a:r>
          </a:p>
          <a:p>
            <a:r>
              <a:rPr lang="en-US" dirty="0"/>
              <a:t>Nearest neighbor distance should be </a:t>
            </a:r>
            <a:r>
              <a:rPr lang="en-US" dirty="0" err="1"/>
              <a:t>kagome</a:t>
            </a:r>
            <a:r>
              <a:rPr lang="en-US" dirty="0"/>
              <a:t> net bonding</a:t>
            </a:r>
          </a:p>
          <a:p>
            <a:r>
              <a:rPr lang="en-US" dirty="0"/>
              <a:t>Weak bonding in other directions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0193D-7BF8-4FF2-B242-D8CA94655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979" y="3146037"/>
            <a:ext cx="3384041" cy="3138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1F685-2FCF-483F-94FB-31DDB107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645" y="3053896"/>
            <a:ext cx="3144475" cy="3138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3DED7-028F-441A-841B-9AF2E162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89" y="3119961"/>
            <a:ext cx="3220812" cy="3195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967EB-5253-4B1C-9F92-3C3D6E58AB69}"/>
              </a:ext>
            </a:extLst>
          </p:cNvPr>
          <p:cNvSpPr txBox="1"/>
          <p:nvPr/>
        </p:nvSpPr>
        <p:spPr>
          <a:xfrm>
            <a:off x="5437991" y="6396335"/>
            <a:ext cx="160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</a:t>
            </a:r>
            <a:r>
              <a:rPr lang="en-US" sz="2400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4F0F-0069-434B-80A8-67C02BC13D72}"/>
              </a:ext>
            </a:extLst>
          </p:cNvPr>
          <p:cNvSpPr txBox="1"/>
          <p:nvPr/>
        </p:nvSpPr>
        <p:spPr>
          <a:xfrm>
            <a:off x="9280264" y="6396334"/>
            <a:ext cx="160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</a:t>
            </a:r>
            <a:r>
              <a:rPr lang="en-US" sz="2400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NN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1A94E7-2A6B-45F0-AE3E-84DFB9BDDC7C}"/>
              </a:ext>
            </a:extLst>
          </p:cNvPr>
          <p:cNvCxnSpPr>
            <a:endCxn id="7" idx="0"/>
          </p:cNvCxnSpPr>
          <p:nvPr/>
        </p:nvCxnSpPr>
        <p:spPr>
          <a:xfrm>
            <a:off x="6018904" y="4831097"/>
            <a:ext cx="223221" cy="15652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419F04-1EB1-4A24-952F-27E9EB4244A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9304469" y="4750900"/>
            <a:ext cx="779929" cy="164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87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2D8E-0203-4D91-B68C-B087C527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Kagome networks in isolated substructures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E676D-A8A0-4D64-BF10-93E40B07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2" y="1918894"/>
            <a:ext cx="5144938" cy="4055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72165-4247-49A5-AF63-25858E5A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603" y="1439166"/>
            <a:ext cx="5578321" cy="4811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17337-7FB7-4A33-89E6-806922BC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055" y="1439166"/>
            <a:ext cx="5132967" cy="5204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1D7FC-EFD4-48A9-A3F5-D35ACB3EC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082" y="1439166"/>
            <a:ext cx="6651057" cy="5316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D18DA0-591B-42A0-AEE3-0F0A3C471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82" y="1351980"/>
            <a:ext cx="5271191" cy="5029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EC9CBD-60F7-40D9-A58B-53DDFE52FA31}"/>
              </a:ext>
            </a:extLst>
          </p:cNvPr>
          <p:cNvSpPr txBox="1"/>
          <p:nvPr/>
        </p:nvSpPr>
        <p:spPr>
          <a:xfrm>
            <a:off x="6342876" y="6381509"/>
            <a:ext cx="5012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Kagome networks not isolated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E0181-18AF-4588-80D9-07DE858673E1}"/>
              </a:ext>
            </a:extLst>
          </p:cNvPr>
          <p:cNvSpPr txBox="1"/>
          <p:nvPr/>
        </p:nvSpPr>
        <p:spPr>
          <a:xfrm>
            <a:off x="238308" y="6381508"/>
            <a:ext cx="5012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Kagome networks isolated</a:t>
            </a:r>
          </a:p>
        </p:txBody>
      </p:sp>
    </p:spTree>
    <p:extLst>
      <p:ext uri="{BB962C8B-B14F-4D97-AF65-F5344CB8AC3E}">
        <p14:creationId xmlns:p14="http://schemas.microsoft.com/office/powerpoint/2010/main" val="31598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97E7FB-8D35-4A1D-86FD-8B2AA5DC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670" y="2790265"/>
            <a:ext cx="5708947" cy="4067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02791-3C8B-41C2-9328-E37F69DF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385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materials survey of </a:t>
            </a:r>
            <a:r>
              <a:rPr lang="en-US" dirty="0" err="1"/>
              <a:t>kagome</a:t>
            </a:r>
            <a:r>
              <a:rPr lang="en-US" dirty="0"/>
              <a:t> compounds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55A0-6E26-400E-81B6-3950D6BC8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347" y="1647197"/>
            <a:ext cx="6098240" cy="7146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Tolerance factor: </a:t>
            </a:r>
            <a:r>
              <a:rPr lang="en-US" i="1" dirty="0"/>
              <a:t>t </a:t>
            </a:r>
            <a:r>
              <a:rPr lang="en-US" dirty="0"/>
              <a:t>= d</a:t>
            </a:r>
            <a:r>
              <a:rPr lang="en-US" baseline="-25000" dirty="0"/>
              <a:t>k</a:t>
            </a:r>
            <a:r>
              <a:rPr lang="en-US" dirty="0"/>
              <a:t>/</a:t>
            </a:r>
            <a:r>
              <a:rPr lang="en-US" dirty="0" err="1"/>
              <a:t>d</a:t>
            </a:r>
            <a:r>
              <a:rPr lang="en-US" baseline="-25000" dirty="0" err="1"/>
              <a:t>NN</a:t>
            </a:r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19A68-4ABC-4997-8896-9918C38F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91" y="914385"/>
            <a:ext cx="5303809" cy="213585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D8BE9-33EA-490A-A8CD-27E35F77C1EC}"/>
              </a:ext>
            </a:extLst>
          </p:cNvPr>
          <p:cNvCxnSpPr>
            <a:cxnSpLocks/>
          </p:cNvCxnSpPr>
          <p:nvPr/>
        </p:nvCxnSpPr>
        <p:spPr>
          <a:xfrm flipV="1">
            <a:off x="8645273" y="2057385"/>
            <a:ext cx="228600" cy="4370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A6B9F6-8BFB-4652-BD75-7CCBCB16533E}"/>
              </a:ext>
            </a:extLst>
          </p:cNvPr>
          <p:cNvSpPr txBox="1"/>
          <p:nvPr/>
        </p:nvSpPr>
        <p:spPr>
          <a:xfrm>
            <a:off x="8083858" y="967141"/>
            <a:ext cx="135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</a:t>
            </a:r>
            <a:r>
              <a:rPr lang="en-US" sz="2400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NN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1CDAA0-C0F8-477D-92C5-B25E9DD144D1}"/>
              </a:ext>
            </a:extLst>
          </p:cNvPr>
          <p:cNvCxnSpPr/>
          <p:nvPr/>
        </p:nvCxnSpPr>
        <p:spPr>
          <a:xfrm>
            <a:off x="8645273" y="1339248"/>
            <a:ext cx="114300" cy="853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B9B1B6-7656-4A3E-AA94-E69866CCA8AD}"/>
              </a:ext>
            </a:extLst>
          </p:cNvPr>
          <p:cNvSpPr txBox="1"/>
          <p:nvPr/>
        </p:nvSpPr>
        <p:spPr>
          <a:xfrm>
            <a:off x="8343835" y="2411508"/>
            <a:ext cx="135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</a:t>
            </a:r>
            <a:r>
              <a:rPr lang="en-US" sz="2400" baseline="-25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</a:t>
            </a:r>
            <a:endParaRPr lang="en-US" sz="2400" baseline="-25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E1D68-632B-40E7-90D8-1B69754CCA5F}"/>
              </a:ext>
            </a:extLst>
          </p:cNvPr>
          <p:cNvGrpSpPr/>
          <p:nvPr/>
        </p:nvGrpSpPr>
        <p:grpSpPr>
          <a:xfrm>
            <a:off x="222134" y="2257659"/>
            <a:ext cx="5248389" cy="4382629"/>
            <a:chOff x="2144806" y="2659122"/>
            <a:chExt cx="4426997" cy="35118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83D996-57D3-4E75-A9D3-CA9CD9B17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838"/>
            <a:stretch/>
          </p:blipFill>
          <p:spPr>
            <a:xfrm>
              <a:off x="2252382" y="2659122"/>
              <a:ext cx="4319421" cy="3511869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E46127-71E1-4446-A75B-A50082BC00F3}"/>
                </a:ext>
              </a:extLst>
            </p:cNvPr>
            <p:cNvSpPr/>
            <p:nvPr/>
          </p:nvSpPr>
          <p:spPr>
            <a:xfrm>
              <a:off x="2144806" y="2669241"/>
              <a:ext cx="1687606" cy="20842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D6CA1B-DCEE-4CE2-8A31-655A489410B0}"/>
              </a:ext>
            </a:extLst>
          </p:cNvPr>
          <p:cNvSpPr txBox="1"/>
          <p:nvPr/>
        </p:nvSpPr>
        <p:spPr>
          <a:xfrm>
            <a:off x="-49707" y="1016616"/>
            <a:ext cx="7535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Jovanic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and </a:t>
            </a:r>
            <a:r>
              <a:rPr lang="en-US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Schoop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de-DE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J. Am. Chem. Soc. 144, 10978 (2022).</a:t>
            </a:r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1330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0ABD-0550-4155-BBDC-4636757C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 survey for flat band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77D20-795B-4C30-A362-BEA9A2795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331" y="1432043"/>
            <a:ext cx="10515600" cy="709146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Regnault et al., Nature 603, 824 (2022).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C88DB-CF7C-4A42-8935-3E20C212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25" y="2555080"/>
            <a:ext cx="8344319" cy="2121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38C11-7680-4C3D-87C4-DF31C78AD06E}"/>
              </a:ext>
            </a:extLst>
          </p:cNvPr>
          <p:cNvSpPr txBox="1"/>
          <p:nvPr/>
        </p:nvSpPr>
        <p:spPr>
          <a:xfrm>
            <a:off x="927014" y="2019978"/>
            <a:ext cx="10165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https://www.topologicalquantumchemistry.com/flatbands/bestflatband.html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7190C-C36A-49F5-B7D0-261CF5265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18"/>
          <a:stretch/>
        </p:blipFill>
        <p:spPr>
          <a:xfrm>
            <a:off x="1227331" y="5425957"/>
            <a:ext cx="10165976" cy="1210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4C5EE1-1BC7-4B1C-855A-D84FECFFF75C}"/>
              </a:ext>
            </a:extLst>
          </p:cNvPr>
          <p:cNvSpPr txBox="1"/>
          <p:nvPr/>
        </p:nvSpPr>
        <p:spPr>
          <a:xfrm>
            <a:off x="-428820" y="5073022"/>
            <a:ext cx="7037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https://icsd.fiz-karlsruhe.de/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13E85A-97AF-4841-A102-BC3EA3EEB4D8}"/>
              </a:ext>
            </a:extLst>
          </p:cNvPr>
          <p:cNvCxnSpPr/>
          <p:nvPr/>
        </p:nvCxnSpPr>
        <p:spPr>
          <a:xfrm>
            <a:off x="69368" y="4676122"/>
            <a:ext cx="12057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658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E77B-7FAC-4189-BC4F-2A4F1B96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09F99-F228-496C-BCA9-65C312B5E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Kagome lattices are “target rich” materials platforms for hosting both correlated and topologically nontrivial electronic states</a:t>
            </a:r>
          </a:p>
          <a:p>
            <a:r>
              <a:rPr lang="en-US" dirty="0"/>
              <a:t>Insulators are near ideal hosts for highly frustrated magnetic order</a:t>
            </a:r>
          </a:p>
          <a:p>
            <a:r>
              <a:rPr lang="en-US" dirty="0"/>
              <a:t>Metals at various band fillings are predicted to host a variety of unconventional electronic states</a:t>
            </a:r>
          </a:p>
          <a:p>
            <a:r>
              <a:rPr lang="en-US" dirty="0"/>
              <a:t>Most importantly:  Kagome lattices are not uncommon in nature, allows for large range of chemical tunability likely needed to realize/test predicted states</a:t>
            </a:r>
          </a:p>
        </p:txBody>
      </p:sp>
    </p:spTree>
    <p:extLst>
      <p:ext uri="{BB962C8B-B14F-4D97-AF65-F5344CB8AC3E}">
        <p14:creationId xmlns:p14="http://schemas.microsoft.com/office/powerpoint/2010/main" val="177072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E69F-C4A6-47ED-8A09-6A30082A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7775"/>
          </a:xfrm>
        </p:spPr>
        <p:txBody>
          <a:bodyPr/>
          <a:lstStyle/>
          <a:p>
            <a:r>
              <a:rPr lang="en-US" dirty="0"/>
              <a:t>Origin of </a:t>
            </a:r>
            <a:r>
              <a:rPr lang="en-US" dirty="0" err="1"/>
              <a:t>kagome</a:t>
            </a:r>
            <a:r>
              <a:rPr lang="en-US" dirty="0"/>
              <a:t> lattice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0234C-5FA5-4B98-8A7D-A0EA305E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92" y="4124636"/>
            <a:ext cx="6271378" cy="2733364"/>
          </a:xfrm>
        </p:spPr>
        <p:txBody>
          <a:bodyPr>
            <a:normAutofit/>
          </a:bodyPr>
          <a:lstStyle/>
          <a:p>
            <a:r>
              <a:rPr lang="en-US" dirty="0"/>
              <a:t>Bamboo-basket weaving pattern</a:t>
            </a:r>
          </a:p>
          <a:p>
            <a:r>
              <a:rPr lang="en-US" dirty="0" err="1"/>
              <a:t>Kodi</a:t>
            </a:r>
            <a:r>
              <a:rPr lang="en-US" dirty="0"/>
              <a:t> </a:t>
            </a:r>
            <a:r>
              <a:rPr lang="en-US" dirty="0" err="1"/>
              <a:t>Husimi</a:t>
            </a:r>
            <a:r>
              <a:rPr lang="en-US" dirty="0"/>
              <a:t> and </a:t>
            </a:r>
            <a:r>
              <a:rPr lang="en-US" dirty="0" err="1"/>
              <a:t>Itiro</a:t>
            </a:r>
            <a:r>
              <a:rPr lang="en-US" dirty="0"/>
              <a:t> </a:t>
            </a:r>
            <a:r>
              <a:rPr lang="en-US" dirty="0" err="1"/>
              <a:t>Syôzi</a:t>
            </a:r>
            <a:endParaRPr lang="en-US" dirty="0"/>
          </a:p>
          <a:p>
            <a:r>
              <a:rPr lang="en-US" dirty="0"/>
              <a:t>Statistical model for spin physics</a:t>
            </a:r>
          </a:p>
          <a:p>
            <a:pPr lvl="1"/>
            <a:r>
              <a:rPr lang="en-US" dirty="0"/>
              <a:t>Onsager, square lattice</a:t>
            </a:r>
          </a:p>
          <a:p>
            <a:pPr lvl="1"/>
            <a:r>
              <a:rPr lang="en-US" dirty="0" err="1"/>
              <a:t>Temperley</a:t>
            </a:r>
            <a:r>
              <a:rPr lang="en-US" dirty="0"/>
              <a:t>, honeycomb lattice</a:t>
            </a:r>
          </a:p>
          <a:p>
            <a:pPr lvl="1"/>
            <a:r>
              <a:rPr lang="en-US" dirty="0"/>
              <a:t>Wannier, triangular lattice</a:t>
            </a:r>
          </a:p>
          <a:p>
            <a:pPr lvl="1"/>
            <a:endParaRPr lang="en-US" dirty="0"/>
          </a:p>
        </p:txBody>
      </p:sp>
      <p:pic>
        <p:nvPicPr>
          <p:cNvPr id="2050" name="Picture 2" descr="diary - January 2019">
            <a:extLst>
              <a:ext uri="{FF2B5EF4-FFF2-40B4-BE49-F238E27FC236}">
                <a16:creationId xmlns:a16="http://schemas.microsoft.com/office/drawing/2014/main" id="{0F3B50A1-CB3B-4974-AD8E-EEF1D156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8" y="1644872"/>
            <a:ext cx="3067936" cy="20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FF94A-2F7C-4E36-BDDA-7C3C7B21A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4" y="1087775"/>
            <a:ext cx="5041078" cy="243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B451E-2B01-40B0-A78E-52CD8B4F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29" y="1579925"/>
            <a:ext cx="3845577" cy="20321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52AD74-3DA8-4027-985E-E084D91EB309}"/>
              </a:ext>
            </a:extLst>
          </p:cNvPr>
          <p:cNvGrpSpPr/>
          <p:nvPr/>
        </p:nvGrpSpPr>
        <p:grpSpPr>
          <a:xfrm>
            <a:off x="6564699" y="4083543"/>
            <a:ext cx="5017153" cy="2449831"/>
            <a:chOff x="6235090" y="4269613"/>
            <a:chExt cx="5017153" cy="24498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2A56B0-26FF-4C62-AF71-0824DBB16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988" r="61235"/>
            <a:stretch/>
          </p:blipFill>
          <p:spPr>
            <a:xfrm>
              <a:off x="6235090" y="4269613"/>
              <a:ext cx="2122101" cy="24498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5E6EA5-366C-4EC7-9DF3-CE16A3A2B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693"/>
            <a:stretch/>
          </p:blipFill>
          <p:spPr>
            <a:xfrm>
              <a:off x="9216443" y="4515163"/>
              <a:ext cx="2035800" cy="2081278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7623A4C7-BD14-486B-8C54-1B4F1E6DA335}"/>
                </a:ext>
              </a:extLst>
            </p:cNvPr>
            <p:cNvSpPr/>
            <p:nvPr/>
          </p:nvSpPr>
          <p:spPr>
            <a:xfrm>
              <a:off x="8476721" y="5188687"/>
              <a:ext cx="547576" cy="590107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98DC1A-D4B5-48C8-B995-AB27615735EC}"/>
              </a:ext>
            </a:extLst>
          </p:cNvPr>
          <p:cNvCxnSpPr/>
          <p:nvPr/>
        </p:nvCxnSpPr>
        <p:spPr>
          <a:xfrm>
            <a:off x="86892" y="3949996"/>
            <a:ext cx="120023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07A8-75DE-4434-9F59-205FB067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Kagome network as 2D tiling motif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978A-A2BC-4E1B-AB60-07D08526D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816" y="1600199"/>
            <a:ext cx="5268432" cy="5146159"/>
          </a:xfrm>
        </p:spPr>
        <p:txBody>
          <a:bodyPr>
            <a:normAutofit/>
          </a:bodyPr>
          <a:lstStyle/>
          <a:p>
            <a:r>
              <a:rPr lang="en-US" dirty="0"/>
              <a:t>11 Archimedean lattices</a:t>
            </a:r>
          </a:p>
          <a:p>
            <a:r>
              <a:rPr lang="en-US" dirty="0"/>
              <a:t>Tiling of regular polygons with vertices of the same type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Kagome tiling can be thought of as network of corner sharing triangles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BDAB-D04F-444B-981D-B7500D846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58" y="1528963"/>
            <a:ext cx="6534672" cy="5054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E1AE4D-3954-4D41-85A9-E5A6076D1CCE}"/>
              </a:ext>
            </a:extLst>
          </p:cNvPr>
          <p:cNvSpPr/>
          <p:nvPr/>
        </p:nvSpPr>
        <p:spPr>
          <a:xfrm>
            <a:off x="808074" y="2870791"/>
            <a:ext cx="4673010" cy="35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2FB97-4603-46E1-9A20-6EF41C14BA1F}"/>
              </a:ext>
            </a:extLst>
          </p:cNvPr>
          <p:cNvSpPr/>
          <p:nvPr/>
        </p:nvSpPr>
        <p:spPr>
          <a:xfrm>
            <a:off x="386316" y="4568809"/>
            <a:ext cx="5897526" cy="35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686B66-2FA5-41F8-A325-B39EA8589FAF}"/>
              </a:ext>
            </a:extLst>
          </p:cNvPr>
          <p:cNvSpPr/>
          <p:nvPr/>
        </p:nvSpPr>
        <p:spPr>
          <a:xfrm>
            <a:off x="136449" y="6227486"/>
            <a:ext cx="6216503" cy="35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70EFA-C920-4B48-AF90-DC2F2A63609C}"/>
              </a:ext>
            </a:extLst>
          </p:cNvPr>
          <p:cNvSpPr txBox="1"/>
          <p:nvPr/>
        </p:nvSpPr>
        <p:spPr>
          <a:xfrm>
            <a:off x="798731" y="1272139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Crasto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de Lima et al., Phys. Chem. Chem. Phys. (2019)</a:t>
            </a:r>
          </a:p>
        </p:txBody>
      </p:sp>
      <p:pic>
        <p:nvPicPr>
          <p:cNvPr id="4098" name="Picture 2" descr="An image of several dark blue, gray, white, and light blue, 13-sided tiles interconnected.">
            <a:extLst>
              <a:ext uri="{FF2B5EF4-FFF2-40B4-BE49-F238E27FC236}">
                <a16:creationId xmlns:a16="http://schemas.microsoft.com/office/drawing/2014/main" id="{8B93B5C3-C9A6-4D4E-A94C-029BA3548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001" y="3292371"/>
            <a:ext cx="3128737" cy="17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52551-E9FD-46BB-9D6D-4B6019CFDD19}"/>
              </a:ext>
            </a:extLst>
          </p:cNvPr>
          <p:cNvSpPr txBox="1"/>
          <p:nvPr/>
        </p:nvSpPr>
        <p:spPr>
          <a:xfrm>
            <a:off x="8300921" y="2984594"/>
            <a:ext cx="4100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Smith et al., arXiv:2303.10798 (2023)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D40F9-E70C-42F4-B77A-5CBB80825B5C}"/>
              </a:ext>
            </a:extLst>
          </p:cNvPr>
          <p:cNvSpPr txBox="1"/>
          <p:nvPr/>
        </p:nvSpPr>
        <p:spPr>
          <a:xfrm>
            <a:off x="7089494" y="3840862"/>
            <a:ext cx="169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*(Not this)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E1418-B0C0-4E7B-AD94-D0AF71D4AE19}"/>
              </a:ext>
            </a:extLst>
          </p:cNvPr>
          <p:cNvCxnSpPr/>
          <p:nvPr/>
        </p:nvCxnSpPr>
        <p:spPr>
          <a:xfrm flipV="1">
            <a:off x="6640033" y="1355651"/>
            <a:ext cx="0" cy="5310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07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ED31-30AE-4CD9-9603-252EFED9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3722"/>
          </a:xfrm>
        </p:spPr>
        <p:txBody>
          <a:bodyPr/>
          <a:lstStyle/>
          <a:p>
            <a:r>
              <a:rPr lang="en-US" dirty="0"/>
              <a:t>Kagome lattices in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CFC6A-92A2-423F-9333-9FFE7FEA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5" y="1112142"/>
            <a:ext cx="6078279" cy="27628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Kagome networks found in many materials</a:t>
            </a:r>
          </a:p>
          <a:p>
            <a:r>
              <a:rPr lang="en-US" dirty="0"/>
              <a:t>Common example:</a:t>
            </a:r>
          </a:p>
          <a:p>
            <a:pPr lvl="1"/>
            <a:r>
              <a:rPr lang="en-US" dirty="0"/>
              <a:t>Hexagonal close packed networks</a:t>
            </a:r>
          </a:p>
          <a:p>
            <a:pPr lvl="1"/>
            <a:r>
              <a:rPr lang="en-US" dirty="0"/>
              <a:t>Make some balls small A</a:t>
            </a:r>
            <a:r>
              <a:rPr lang="en-US" baseline="-25000" dirty="0"/>
              <a:t>2</a:t>
            </a:r>
            <a:r>
              <a:rPr lang="en-US" dirty="0"/>
              <a:t>B</a:t>
            </a:r>
          </a:p>
          <a:p>
            <a:pPr lvl="1"/>
            <a:r>
              <a:rPr lang="en-US" dirty="0"/>
              <a:t>Favored superlattice forms with easy distortion pathways into </a:t>
            </a:r>
            <a:r>
              <a:rPr lang="en-US" dirty="0" err="1"/>
              <a:t>kagome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A8742-5EFA-4516-806C-167425BF4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11" y="1329070"/>
            <a:ext cx="5758630" cy="5183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91E47-F2B4-4A3E-AD65-A45E26618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96" y="4013095"/>
            <a:ext cx="5900836" cy="2282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4ABF1-57BF-456F-9739-B904D7E630FC}"/>
              </a:ext>
            </a:extLst>
          </p:cNvPr>
          <p:cNvSpPr txBox="1"/>
          <p:nvPr/>
        </p:nvSpPr>
        <p:spPr>
          <a:xfrm>
            <a:off x="7361041" y="1190935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Kolii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Phys. Rev. Mat. 4, 113604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E6249-B961-478C-8839-F6EA1EA02423}"/>
              </a:ext>
            </a:extLst>
          </p:cNvPr>
          <p:cNvSpPr txBox="1"/>
          <p:nvPr/>
        </p:nvSpPr>
        <p:spPr>
          <a:xfrm>
            <a:off x="795346" y="6295817"/>
            <a:ext cx="4743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Kolii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Acta </a:t>
            </a:r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Materialia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221, 117429 (2021)</a:t>
            </a:r>
          </a:p>
        </p:txBody>
      </p:sp>
    </p:spTree>
    <p:extLst>
      <p:ext uri="{BB962C8B-B14F-4D97-AF65-F5344CB8AC3E}">
        <p14:creationId xmlns:p14="http://schemas.microsoft.com/office/powerpoint/2010/main" val="182616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F8F-B802-4227-83EA-B1C47145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709"/>
            <a:ext cx="12192000" cy="1251857"/>
          </a:xfrm>
        </p:spPr>
        <p:txBody>
          <a:bodyPr/>
          <a:lstStyle/>
          <a:p>
            <a:pPr algn="ctr"/>
            <a:r>
              <a:rPr lang="en-US" dirty="0"/>
              <a:t>Kagome lattice Hubbard model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4217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55B0-7624-4B6B-BE84-77C1C165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Kagome band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32338-93A9-4C8E-AB44-FBBF91961E1C}"/>
              </a:ext>
            </a:extLst>
          </p:cNvPr>
          <p:cNvSpPr txBox="1"/>
          <p:nvPr/>
        </p:nvSpPr>
        <p:spPr>
          <a:xfrm>
            <a:off x="4410853" y="1353279"/>
            <a:ext cx="3645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O’Brian et al., Phys. Rev. B 81, 235115 (2010)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F10E90-71EC-4A69-9E9B-02B9C272220B}"/>
              </a:ext>
            </a:extLst>
          </p:cNvPr>
          <p:cNvGrpSpPr/>
          <p:nvPr/>
        </p:nvGrpSpPr>
        <p:grpSpPr>
          <a:xfrm>
            <a:off x="4253314" y="1682924"/>
            <a:ext cx="3227180" cy="3497634"/>
            <a:chOff x="4131796" y="1055434"/>
            <a:chExt cx="2854060" cy="30932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5C6056-0FAD-4A4D-82E2-B571A0674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1796" y="1055434"/>
              <a:ext cx="2854060" cy="309324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569D29-5773-495F-BE79-BA3F869D5931}"/>
                </a:ext>
              </a:extLst>
            </p:cNvPr>
            <p:cNvSpPr/>
            <p:nvPr/>
          </p:nvSpPr>
          <p:spPr>
            <a:xfrm>
              <a:off x="4131796" y="1149309"/>
              <a:ext cx="220748" cy="230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068CC47-C7B1-47E1-85E0-34D3415EDD05}"/>
              </a:ext>
            </a:extLst>
          </p:cNvPr>
          <p:cNvSpPr/>
          <p:nvPr/>
        </p:nvSpPr>
        <p:spPr>
          <a:xfrm>
            <a:off x="7414667" y="1682924"/>
            <a:ext cx="249607" cy="260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AE4AE4-7BD1-4769-B6DB-C7FC6D1F7DA5}"/>
              </a:ext>
            </a:extLst>
          </p:cNvPr>
          <p:cNvCxnSpPr/>
          <p:nvPr/>
        </p:nvCxnSpPr>
        <p:spPr>
          <a:xfrm flipV="1">
            <a:off x="5123471" y="3425511"/>
            <a:ext cx="818372" cy="20108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A15419-8087-45CD-AC4E-8A7F4674635C}"/>
              </a:ext>
            </a:extLst>
          </p:cNvPr>
          <p:cNvSpPr txBox="1"/>
          <p:nvPr/>
        </p:nvSpPr>
        <p:spPr>
          <a:xfrm>
            <a:off x="4441663" y="5436590"/>
            <a:ext cx="129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Dirac points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3F51B7-41BB-4B34-9D0F-DBCB8108D03A}"/>
              </a:ext>
            </a:extLst>
          </p:cNvPr>
          <p:cNvCxnSpPr/>
          <p:nvPr/>
        </p:nvCxnSpPr>
        <p:spPr>
          <a:xfrm flipH="1" flipV="1">
            <a:off x="6799902" y="2080059"/>
            <a:ext cx="228073" cy="33565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B75F98-0EC3-4588-901D-0C21BEC0F7BE}"/>
              </a:ext>
            </a:extLst>
          </p:cNvPr>
          <p:cNvSpPr txBox="1"/>
          <p:nvPr/>
        </p:nvSpPr>
        <p:spPr>
          <a:xfrm>
            <a:off x="6424492" y="5436590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band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9F9438-AAE5-4DFE-9172-9627485F68C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076285" y="3795084"/>
            <a:ext cx="314431" cy="16415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F31B15-8116-4D42-A2D3-6CD2A82009C7}"/>
              </a:ext>
            </a:extLst>
          </p:cNvPr>
          <p:cNvSpPr txBox="1"/>
          <p:nvPr/>
        </p:nvSpPr>
        <p:spPr>
          <a:xfrm>
            <a:off x="5793194" y="5436590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VHS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75AE22D-9738-43FF-9EAD-D1738DA0A8AF}"/>
              </a:ext>
            </a:extLst>
          </p:cNvPr>
          <p:cNvGrpSpPr/>
          <p:nvPr/>
        </p:nvGrpSpPr>
        <p:grpSpPr>
          <a:xfrm>
            <a:off x="501629" y="1807678"/>
            <a:ext cx="3352398" cy="3471537"/>
            <a:chOff x="392252" y="1112964"/>
            <a:chExt cx="2456888" cy="2272622"/>
          </a:xfrm>
        </p:grpSpPr>
        <p:pic>
          <p:nvPicPr>
            <p:cNvPr id="49" name="Picture 8" descr="Liquid crystal order in the kagome lattice | MRSEC">
              <a:extLst>
                <a:ext uri="{FF2B5EF4-FFF2-40B4-BE49-F238E27FC236}">
                  <a16:creationId xmlns:a16="http://schemas.microsoft.com/office/drawing/2014/main" id="{245FB521-7BA6-4A4E-92BD-23DBA033F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52" y="1112964"/>
              <a:ext cx="2456888" cy="2272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12178A5-96C3-4238-992D-9955EB1D0A55}"/>
                </a:ext>
              </a:extLst>
            </p:cNvPr>
            <p:cNvSpPr txBox="1"/>
            <p:nvPr/>
          </p:nvSpPr>
          <p:spPr>
            <a:xfrm>
              <a:off x="1064816" y="2093619"/>
              <a:ext cx="192903" cy="241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t</a:t>
              </a:r>
              <a:endParaRPr lang="en-US" baseline="-25000" dirty="0"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57203E9-E382-4E79-90BD-19F3BA6692DC}"/>
                </a:ext>
              </a:extLst>
            </p:cNvPr>
            <p:cNvCxnSpPr/>
            <p:nvPr/>
          </p:nvCxnSpPr>
          <p:spPr>
            <a:xfrm>
              <a:off x="962795" y="2104647"/>
              <a:ext cx="174888" cy="3050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6586EE-F2A2-433C-AD78-5034543241B0}"/>
                  </a:ext>
                </a:extLst>
              </p:cNvPr>
              <p:cNvSpPr txBox="1"/>
              <p:nvPr/>
            </p:nvSpPr>
            <p:spPr>
              <a:xfrm>
                <a:off x="-46893" y="5835036"/>
                <a:ext cx="4711718" cy="952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𝐻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(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)+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2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6586EE-F2A2-433C-AD78-503454324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893" y="5835036"/>
                <a:ext cx="4711718" cy="952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4069440-7754-4DDA-944B-647DFC9A1FA3}"/>
              </a:ext>
            </a:extLst>
          </p:cNvPr>
          <p:cNvGrpSpPr/>
          <p:nvPr/>
        </p:nvGrpSpPr>
        <p:grpSpPr>
          <a:xfrm>
            <a:off x="7958672" y="1179900"/>
            <a:ext cx="4259140" cy="4620881"/>
            <a:chOff x="4018537" y="669443"/>
            <a:chExt cx="4259140" cy="4620881"/>
          </a:xfrm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6D56CC7-D7E9-4274-B526-3D52358CF0C3}"/>
                </a:ext>
              </a:extLst>
            </p:cNvPr>
            <p:cNvSpPr/>
            <p:nvPr/>
          </p:nvSpPr>
          <p:spPr>
            <a:xfrm>
              <a:off x="4367833" y="1525915"/>
              <a:ext cx="3405585" cy="2935849"/>
            </a:xfrm>
            <a:prstGeom prst="hexagon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2AAAC0A-A75F-45F9-AF21-F23FBD3A3FB3}"/>
                </a:ext>
              </a:extLst>
            </p:cNvPr>
            <p:cNvGrpSpPr/>
            <p:nvPr/>
          </p:nvGrpSpPr>
          <p:grpSpPr>
            <a:xfrm>
              <a:off x="4617150" y="1467815"/>
              <a:ext cx="2862660" cy="3080911"/>
              <a:chOff x="6344202" y="931807"/>
              <a:chExt cx="5153647" cy="5926193"/>
            </a:xfrm>
            <a:noFill/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6580786-CE7E-4E2E-BAC9-511BE90C72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5537" y="1124717"/>
                <a:ext cx="4583070" cy="5524500"/>
                <a:chOff x="4052736" y="0"/>
                <a:chExt cx="6132664" cy="7392406"/>
              </a:xfrm>
              <a:grpFill/>
            </p:grpSpPr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id="{E237548C-0404-45D9-92B2-5278E2DFF8A9}"/>
                    </a:ext>
                  </a:extLst>
                </p:cNvPr>
                <p:cNvSpPr/>
                <p:nvPr/>
              </p:nvSpPr>
              <p:spPr>
                <a:xfrm>
                  <a:off x="5797082" y="0"/>
                  <a:ext cx="2136140" cy="1841500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A05803F6-5F6C-4564-86E7-C4754B72F448}"/>
                    </a:ext>
                  </a:extLst>
                </p:cNvPr>
                <p:cNvSpPr/>
                <p:nvPr/>
              </p:nvSpPr>
              <p:spPr>
                <a:xfrm rot="3600000">
                  <a:off x="8196580" y="1385352"/>
                  <a:ext cx="2136140" cy="1841500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Isosceles Triangle 41">
                  <a:extLst>
                    <a:ext uri="{FF2B5EF4-FFF2-40B4-BE49-F238E27FC236}">
                      <a16:creationId xmlns:a16="http://schemas.microsoft.com/office/drawing/2014/main" id="{6907D29E-8298-4E87-9194-914FA9854400}"/>
                    </a:ext>
                  </a:extLst>
                </p:cNvPr>
                <p:cNvSpPr/>
                <p:nvPr/>
              </p:nvSpPr>
              <p:spPr>
                <a:xfrm rot="3600000">
                  <a:off x="3905417" y="1385351"/>
                  <a:ext cx="2136140" cy="1841500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Isosceles Triangle 42">
                  <a:extLst>
                    <a:ext uri="{FF2B5EF4-FFF2-40B4-BE49-F238E27FC236}">
                      <a16:creationId xmlns:a16="http://schemas.microsoft.com/office/drawing/2014/main" id="{932F4939-8410-414A-9A82-1FAC63112F0B}"/>
                    </a:ext>
                  </a:extLst>
                </p:cNvPr>
                <p:cNvSpPr/>
                <p:nvPr/>
              </p:nvSpPr>
              <p:spPr>
                <a:xfrm rot="7200000">
                  <a:off x="8196580" y="4156053"/>
                  <a:ext cx="2136140" cy="1841500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id="{E790CB27-3951-4136-B7C7-4961C1D33835}"/>
                    </a:ext>
                  </a:extLst>
                </p:cNvPr>
                <p:cNvSpPr/>
                <p:nvPr/>
              </p:nvSpPr>
              <p:spPr>
                <a:xfrm rot="7200000">
                  <a:off x="3905416" y="4165555"/>
                  <a:ext cx="2136140" cy="1841500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99A36DC6-076B-48BA-A13A-978D27E125D7}"/>
                    </a:ext>
                  </a:extLst>
                </p:cNvPr>
                <p:cNvSpPr/>
                <p:nvPr/>
              </p:nvSpPr>
              <p:spPr>
                <a:xfrm rot="10800000">
                  <a:off x="5797082" y="5550906"/>
                  <a:ext cx="2136140" cy="1841500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53FEF5B-C6D8-4339-B7A2-EDA5C1FD303F}"/>
                  </a:ext>
                </a:extLst>
              </p:cNvPr>
              <p:cNvSpPr/>
              <p:nvPr/>
            </p:nvSpPr>
            <p:spPr>
              <a:xfrm>
                <a:off x="7078183" y="3645667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E56E234-CB8A-4924-B8D8-3E4C183B82D0}"/>
                  </a:ext>
                </a:extLst>
              </p:cNvPr>
              <p:cNvSpPr/>
              <p:nvPr/>
            </p:nvSpPr>
            <p:spPr>
              <a:xfrm>
                <a:off x="6344202" y="2287753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120C935-DEC1-4178-A6D9-B87077C4DE9F}"/>
                  </a:ext>
                </a:extLst>
              </p:cNvPr>
              <p:cNvSpPr/>
              <p:nvPr/>
            </p:nvSpPr>
            <p:spPr>
              <a:xfrm>
                <a:off x="7860465" y="2285759"/>
                <a:ext cx="425450" cy="4445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19F0247-FCC7-4176-823F-9DB3438EF545}"/>
                  </a:ext>
                </a:extLst>
              </p:cNvPr>
              <p:cNvSpPr/>
              <p:nvPr/>
            </p:nvSpPr>
            <p:spPr>
              <a:xfrm>
                <a:off x="7906398" y="5053200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6C5C652-0ADA-4B28-8C0E-1733A50264C5}"/>
                  </a:ext>
                </a:extLst>
              </p:cNvPr>
              <p:cNvSpPr/>
              <p:nvPr/>
            </p:nvSpPr>
            <p:spPr>
              <a:xfrm>
                <a:off x="6344202" y="5050775"/>
                <a:ext cx="425450" cy="4445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25EAD23-DF57-4B45-82EF-50C63D0C8C80}"/>
                  </a:ext>
                </a:extLst>
              </p:cNvPr>
              <p:cNvSpPr/>
              <p:nvPr/>
            </p:nvSpPr>
            <p:spPr>
              <a:xfrm>
                <a:off x="9468594" y="5050775"/>
                <a:ext cx="425450" cy="4445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CF20F1B-B417-425C-95B4-86F6DA0D8CE9}"/>
                  </a:ext>
                </a:extLst>
              </p:cNvPr>
              <p:cNvSpPr/>
              <p:nvPr/>
            </p:nvSpPr>
            <p:spPr>
              <a:xfrm>
                <a:off x="8704590" y="6432550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9458758-5061-4960-8DF2-10344B96A82B}"/>
                  </a:ext>
                </a:extLst>
              </p:cNvPr>
              <p:cNvSpPr/>
              <p:nvPr/>
            </p:nvSpPr>
            <p:spPr>
              <a:xfrm>
                <a:off x="11064978" y="5034793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04FBC07-0FBE-4D95-974A-34EFEF1B04D6}"/>
                  </a:ext>
                </a:extLst>
              </p:cNvPr>
              <p:cNvSpPr/>
              <p:nvPr/>
            </p:nvSpPr>
            <p:spPr>
              <a:xfrm>
                <a:off x="8704590" y="931807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E0AA249-1CD7-44A7-BF1E-1CEB79A03CBC}"/>
                  </a:ext>
                </a:extLst>
              </p:cNvPr>
              <p:cNvSpPr/>
              <p:nvPr/>
            </p:nvSpPr>
            <p:spPr>
              <a:xfrm>
                <a:off x="10319089" y="3677792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203033E-F3F5-4AE1-80AB-AA2FA199F568}"/>
                  </a:ext>
                </a:extLst>
              </p:cNvPr>
              <p:cNvSpPr/>
              <p:nvPr/>
            </p:nvSpPr>
            <p:spPr>
              <a:xfrm>
                <a:off x="11072399" y="2268703"/>
                <a:ext cx="425450" cy="4445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D317AD2-5233-4625-B77A-4CBB3938E0AA}"/>
                  </a:ext>
                </a:extLst>
              </p:cNvPr>
              <p:cNvSpPr/>
              <p:nvPr/>
            </p:nvSpPr>
            <p:spPr>
              <a:xfrm>
                <a:off x="9502780" y="2273611"/>
                <a:ext cx="425450" cy="42545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BE7AACF-0374-4F03-B1FE-0F68A12886EC}"/>
                </a:ext>
              </a:extLst>
            </p:cNvPr>
            <p:cNvCxnSpPr>
              <a:cxnSpLocks/>
            </p:cNvCxnSpPr>
            <p:nvPr/>
          </p:nvCxnSpPr>
          <p:spPr>
            <a:xfrm rot="-1800000">
              <a:off x="5937338" y="2561611"/>
              <a:ext cx="19897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FA1844D-FD35-43A1-BA70-4C5B16D646E8}"/>
                </a:ext>
              </a:extLst>
            </p:cNvPr>
            <p:cNvCxnSpPr>
              <a:cxnSpLocks/>
            </p:cNvCxnSpPr>
            <p:nvPr/>
          </p:nvCxnSpPr>
          <p:spPr>
            <a:xfrm rot="-5400000">
              <a:off x="5058972" y="2073181"/>
              <a:ext cx="19897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25DFE5A-AE80-4D64-A907-3717976BE6B3}"/>
                </a:ext>
              </a:extLst>
            </p:cNvPr>
            <p:cNvSpPr txBox="1"/>
            <p:nvPr/>
          </p:nvSpPr>
          <p:spPr>
            <a:xfrm>
              <a:off x="7591986" y="1791196"/>
              <a:ext cx="685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H</a:t>
              </a:r>
              <a:endParaRPr lang="en-US" sz="2200" i="1" baseline="-25000" dirty="0"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3088BF6-71C6-4AEC-90DF-DC7592B8B227}"/>
                </a:ext>
              </a:extLst>
            </p:cNvPr>
            <p:cNvSpPr txBox="1"/>
            <p:nvPr/>
          </p:nvSpPr>
          <p:spPr>
            <a:xfrm>
              <a:off x="5723842" y="669443"/>
              <a:ext cx="685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K</a:t>
              </a:r>
              <a:endParaRPr lang="en-US" sz="2200" i="1" baseline="-25000" dirty="0"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C114A2E-598C-4582-B816-942CBDB8911D}"/>
                </a:ext>
              </a:extLst>
            </p:cNvPr>
            <p:cNvSpPr/>
            <p:nvPr/>
          </p:nvSpPr>
          <p:spPr>
            <a:xfrm>
              <a:off x="5891918" y="2836131"/>
              <a:ext cx="382506" cy="3825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9249B5F-23DD-4505-A00F-63A32D25FE81}"/>
                </a:ext>
              </a:extLst>
            </p:cNvPr>
            <p:cNvSpPr/>
            <p:nvPr/>
          </p:nvSpPr>
          <p:spPr>
            <a:xfrm>
              <a:off x="7198455" y="3529784"/>
              <a:ext cx="382506" cy="3825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67A6CBC-9038-4502-B67C-CF63665A1AFE}"/>
                </a:ext>
              </a:extLst>
            </p:cNvPr>
            <p:cNvSpPr/>
            <p:nvPr/>
          </p:nvSpPr>
          <p:spPr>
            <a:xfrm>
              <a:off x="5894193" y="4229843"/>
              <a:ext cx="382506" cy="3825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827653C-E6DD-40C3-A8D7-9BEE7D5DD6D4}"/>
                </a:ext>
              </a:extLst>
            </p:cNvPr>
            <p:cNvSpPr/>
            <p:nvPr/>
          </p:nvSpPr>
          <p:spPr>
            <a:xfrm>
              <a:off x="4530420" y="3520215"/>
              <a:ext cx="382506" cy="3825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2EC3AFC-D482-468C-B532-086273AAB6BE}"/>
                </a:ext>
              </a:extLst>
            </p:cNvPr>
            <p:cNvSpPr/>
            <p:nvPr/>
          </p:nvSpPr>
          <p:spPr>
            <a:xfrm>
              <a:off x="6836080" y="4229843"/>
              <a:ext cx="382506" cy="38250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76834DC-D19D-4EAE-B86D-BEBDA974D188}"/>
                </a:ext>
              </a:extLst>
            </p:cNvPr>
            <p:cNvSpPr/>
            <p:nvPr/>
          </p:nvSpPr>
          <p:spPr>
            <a:xfrm>
              <a:off x="4912926" y="4229843"/>
              <a:ext cx="382506" cy="38250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1DBE5DD-2671-4B12-B382-A0029B2A4397}"/>
                </a:ext>
              </a:extLst>
            </p:cNvPr>
            <p:cNvSpPr/>
            <p:nvPr/>
          </p:nvSpPr>
          <p:spPr>
            <a:xfrm>
              <a:off x="4149588" y="2836131"/>
              <a:ext cx="382506" cy="38250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2D73DAC-9039-4BF2-9FD4-C1AC03CD7EDF}"/>
                </a:ext>
              </a:extLst>
            </p:cNvPr>
            <p:cNvSpPr txBox="1"/>
            <p:nvPr/>
          </p:nvSpPr>
          <p:spPr>
            <a:xfrm>
              <a:off x="5727000" y="2770270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ymbol" panose="05050102010706020507" pitchFamily="18" charset="2"/>
                  <a:ea typeface="Segoe UI Symbol" panose="020B0502040204020203" pitchFamily="34" charset="0"/>
                </a:rPr>
                <a:t>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2860489-D65E-4CD0-A76D-877A7ADBFC3E}"/>
                </a:ext>
              </a:extLst>
            </p:cNvPr>
            <p:cNvSpPr txBox="1"/>
            <p:nvPr/>
          </p:nvSpPr>
          <p:spPr>
            <a:xfrm>
              <a:off x="6718528" y="4159486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K</a:t>
              </a:r>
              <a:r>
                <a:rPr lang="en-US" sz="2800" baseline="-250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67DC580-917B-46B1-A878-250CB1BB29FE}"/>
                </a:ext>
              </a:extLst>
            </p:cNvPr>
            <p:cNvSpPr txBox="1"/>
            <p:nvPr/>
          </p:nvSpPr>
          <p:spPr>
            <a:xfrm>
              <a:off x="4776613" y="4140829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K</a:t>
              </a:r>
              <a:r>
                <a:rPr lang="en-US" sz="2800" baseline="-250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EF6D682-60C4-41E9-88D0-A7565CFCA214}"/>
                </a:ext>
              </a:extLst>
            </p:cNvPr>
            <p:cNvSpPr txBox="1"/>
            <p:nvPr/>
          </p:nvSpPr>
          <p:spPr>
            <a:xfrm>
              <a:off x="4018537" y="2761414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K</a:t>
              </a:r>
              <a:r>
                <a:rPr lang="en-US" sz="2800" baseline="-250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3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52A1FF4-62A1-4348-8C53-7899AB415523}"/>
                </a:ext>
              </a:extLst>
            </p:cNvPr>
            <p:cNvSpPr txBox="1"/>
            <p:nvPr/>
          </p:nvSpPr>
          <p:spPr>
            <a:xfrm>
              <a:off x="7126949" y="3471747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M</a:t>
              </a:r>
              <a:r>
                <a:rPr lang="en-US" sz="2800" baseline="-250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7DA648-4DB1-4FD9-8503-6DE5A9DFE240}"/>
                </a:ext>
              </a:extLst>
            </p:cNvPr>
            <p:cNvSpPr txBox="1"/>
            <p:nvPr/>
          </p:nvSpPr>
          <p:spPr>
            <a:xfrm>
              <a:off x="5804093" y="4176524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M</a:t>
              </a:r>
              <a:r>
                <a:rPr lang="en-US" sz="2800" baseline="-250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39C43FA-446C-4650-9483-6F5E545D002F}"/>
                </a:ext>
              </a:extLst>
            </p:cNvPr>
            <p:cNvSpPr txBox="1"/>
            <p:nvPr/>
          </p:nvSpPr>
          <p:spPr>
            <a:xfrm>
              <a:off x="4410709" y="3448609"/>
              <a:ext cx="68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M</a:t>
              </a:r>
              <a:r>
                <a:rPr lang="en-US" sz="2800" baseline="-250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0597736-F0B4-4628-985E-1F43293D1B58}"/>
                </a:ext>
              </a:extLst>
            </p:cNvPr>
            <p:cNvSpPr txBox="1"/>
            <p:nvPr/>
          </p:nvSpPr>
          <p:spPr>
            <a:xfrm>
              <a:off x="4072428" y="4828659"/>
              <a:ext cx="39628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Kagome Brillouin zone </a:t>
              </a:r>
              <a:endParaRPr lang="en-US" sz="2400" baseline="-25000" dirty="0"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974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DB3A-FDE5-47FB-9904-A78CFA71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2506"/>
          </a:xfrm>
        </p:spPr>
        <p:txBody>
          <a:bodyPr/>
          <a:lstStyle/>
          <a:p>
            <a:r>
              <a:rPr lang="en-US" dirty="0"/>
              <a:t>Two limits:  Large and small 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FD9664-6E91-4CC7-90FE-215BE43AA057}"/>
              </a:ext>
            </a:extLst>
          </p:cNvPr>
          <p:cNvGrpSpPr/>
          <p:nvPr/>
        </p:nvGrpSpPr>
        <p:grpSpPr>
          <a:xfrm>
            <a:off x="927875" y="1387536"/>
            <a:ext cx="3526961" cy="4563403"/>
            <a:chOff x="8653317" y="1711483"/>
            <a:chExt cx="2624627" cy="3688017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9A6F5B39-7358-432B-9A69-64F1B3D068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66" r="73459"/>
            <a:stretch/>
          </p:blipFill>
          <p:spPr bwMode="auto">
            <a:xfrm>
              <a:off x="8721648" y="1711483"/>
              <a:ext cx="2556296" cy="368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EC2690-EEC2-4786-BA2E-D11697BD938A}"/>
                </a:ext>
              </a:extLst>
            </p:cNvPr>
            <p:cNvSpPr/>
            <p:nvPr/>
          </p:nvSpPr>
          <p:spPr>
            <a:xfrm>
              <a:off x="8653317" y="1800381"/>
              <a:ext cx="249607" cy="364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A4FB8D6-BEC3-4D86-BAAD-78EA2E3D044F}"/>
              </a:ext>
            </a:extLst>
          </p:cNvPr>
          <p:cNvSpPr txBox="1"/>
          <p:nvPr/>
        </p:nvSpPr>
        <p:spPr>
          <a:xfrm>
            <a:off x="1355119" y="1251060"/>
            <a:ext cx="338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Liu et al., Nature Comm. 11, 4002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E39795-242A-4E67-901A-09DB7AD28E2E}"/>
                  </a:ext>
                </a:extLst>
              </p:cNvPr>
              <p:cNvSpPr txBox="1"/>
              <p:nvPr/>
            </p:nvSpPr>
            <p:spPr>
              <a:xfrm>
                <a:off x="728634" y="5835935"/>
                <a:ext cx="4711718" cy="952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𝐻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2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E39795-242A-4E67-901A-09DB7AD28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34" y="5835935"/>
                <a:ext cx="4711718" cy="9525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1D5D37-3CFB-4071-A2AE-E62A609266C5}"/>
                  </a:ext>
                </a:extLst>
              </p:cNvPr>
              <p:cNvSpPr txBox="1"/>
              <p:nvPr/>
            </p:nvSpPr>
            <p:spPr>
              <a:xfrm>
                <a:off x="6427477" y="5710735"/>
                <a:ext cx="4711718" cy="952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𝐻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Segoe UI Symbol" panose="020B0502040204020203" pitchFamily="34" charset="0"/>
                        </a:rPr>
                        <m:t>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Segoe UI Symbol" panose="020B0502040204020203" pitchFamily="34" charset="0"/>
                            </a:rPr>
                          </m:ctrlPr>
                        </m:naryPr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Segoe UI Symbol" panose="020B0502040204020203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200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1D5D37-3CFB-4071-A2AE-E62A6092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477" y="5710735"/>
                <a:ext cx="4711718" cy="952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E2B62D4-DC11-4A30-A6F4-1071D97AB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0235" y="1455501"/>
            <a:ext cx="5454239" cy="345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C1E067-4168-4C12-832B-95CA8EDC8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649" y="1532555"/>
            <a:ext cx="4711718" cy="40743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189694-2F2B-42CA-AAF1-56E7E0D956B4}"/>
              </a:ext>
            </a:extLst>
          </p:cNvPr>
          <p:cNvSpPr txBox="1"/>
          <p:nvPr/>
        </p:nvSpPr>
        <p:spPr>
          <a:xfrm>
            <a:off x="6828635" y="1251060"/>
            <a:ext cx="4186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Imada</a:t>
            </a:r>
            <a:r>
              <a:rPr lang="en-US" sz="1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Reviews of Modern Physics, 70 (1998)</a:t>
            </a:r>
          </a:p>
        </p:txBody>
      </p:sp>
    </p:spTree>
    <p:extLst>
      <p:ext uri="{BB962C8B-B14F-4D97-AF65-F5344CB8AC3E}">
        <p14:creationId xmlns:p14="http://schemas.microsoft.com/office/powerpoint/2010/main" val="1135530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latin typeface="Segoe UI Symbol" panose="020B0502040204020203" pitchFamily="34" charset="0"/>
            <a:ea typeface="Segoe UI Symbol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97544</TotalTime>
  <Words>1735</Words>
  <Application>Microsoft Macintosh PowerPoint</Application>
  <PresentationFormat>Widescreen</PresentationFormat>
  <Paragraphs>285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Cambria Math</vt:lpstr>
      <vt:lpstr>Segoe UI Historic</vt:lpstr>
      <vt:lpstr>Segoe UI Semibold</vt:lpstr>
      <vt:lpstr>Segoe UI Symbol</vt:lpstr>
      <vt:lpstr>Symbol</vt:lpstr>
      <vt:lpstr>Office Theme</vt:lpstr>
      <vt:lpstr>PowerPoint Presentation</vt:lpstr>
      <vt:lpstr>Outline</vt:lpstr>
      <vt:lpstr>Introduction to kagome lattice</vt:lpstr>
      <vt:lpstr>Origin of kagome lattice</vt:lpstr>
      <vt:lpstr>Kagome network as 2D tiling motif</vt:lpstr>
      <vt:lpstr>Kagome lattices in materials</vt:lpstr>
      <vt:lpstr>Kagome lattice Hubbard model</vt:lpstr>
      <vt:lpstr>Kagome band structure</vt:lpstr>
      <vt:lpstr>Two limits:  Large and small U</vt:lpstr>
      <vt:lpstr>Kagome insulators</vt:lpstr>
      <vt:lpstr>Magnetic frustration</vt:lpstr>
      <vt:lpstr>Magnetic frustration in two-dimensions</vt:lpstr>
      <vt:lpstr>Frustrated magnetism in kagome lattices</vt:lpstr>
      <vt:lpstr>Quantum spin liquid states</vt:lpstr>
      <vt:lpstr>Quantum spin liquid states</vt:lpstr>
      <vt:lpstr>Unfrustrated magnetism in kagome lattices</vt:lpstr>
      <vt:lpstr>Unfrustrated magnetism in kagome lattices</vt:lpstr>
      <vt:lpstr>Materials examples of kagome magnets</vt:lpstr>
      <vt:lpstr>Materials examples of kagome magnets</vt:lpstr>
      <vt:lpstr>Kagome metals</vt:lpstr>
      <vt:lpstr>Different features at different band fillings</vt:lpstr>
      <vt:lpstr>One way to visualize kagome band structure</vt:lpstr>
      <vt:lpstr>One way to visualize kagome band structure</vt:lpstr>
      <vt:lpstr>One way to visualize kagome band structure</vt:lpstr>
      <vt:lpstr>Kagome lattice near 1/3 filling</vt:lpstr>
      <vt:lpstr>Kagome lattice near 2/3 filling</vt:lpstr>
      <vt:lpstr>Effects at flat band filling </vt:lpstr>
      <vt:lpstr>Flat bands from frustrated hopping</vt:lpstr>
      <vt:lpstr>Kagome lattice at Van Hove filling</vt:lpstr>
      <vt:lpstr>What can happen when near VH filling?</vt:lpstr>
      <vt:lpstr>What can happen when near VH filling?</vt:lpstr>
      <vt:lpstr>Kagome lattice Hubbard model</vt:lpstr>
      <vt:lpstr>Electronic instabilities at Van Hove filling</vt:lpstr>
      <vt:lpstr>Electronic instabilities at Van Hove filling</vt:lpstr>
      <vt:lpstr>How do we find the “right” kagome materials?</vt:lpstr>
      <vt:lpstr>Kagome networks in isolated substructures</vt:lpstr>
      <vt:lpstr>Recent materials survey of kagome compounds</vt:lpstr>
      <vt:lpstr>Also: survey for flat band materials</vt:lpstr>
      <vt:lpstr>Conclusions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Wilson</dc:creator>
  <cp:lastModifiedBy>Microsoft Office User</cp:lastModifiedBy>
  <cp:revision>1265</cp:revision>
  <dcterms:created xsi:type="dcterms:W3CDTF">2017-08-11T18:17:44Z</dcterms:created>
  <dcterms:modified xsi:type="dcterms:W3CDTF">2024-08-20T13:11:54Z</dcterms:modified>
</cp:coreProperties>
</file>