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815" r:id="rId3"/>
    <p:sldId id="859" r:id="rId4"/>
    <p:sldId id="846" r:id="rId5"/>
    <p:sldId id="860" r:id="rId6"/>
    <p:sldId id="834" r:id="rId7"/>
    <p:sldId id="853" r:id="rId8"/>
    <p:sldId id="851" r:id="rId9"/>
    <p:sldId id="852" r:id="rId10"/>
    <p:sldId id="854" r:id="rId11"/>
    <p:sldId id="750" r:id="rId12"/>
    <p:sldId id="832" r:id="rId13"/>
    <p:sldId id="855" r:id="rId14"/>
    <p:sldId id="858" r:id="rId15"/>
    <p:sldId id="861" r:id="rId16"/>
    <p:sldId id="862" r:id="rId17"/>
    <p:sldId id="839" r:id="rId18"/>
    <p:sldId id="863" r:id="rId19"/>
    <p:sldId id="712" r:id="rId20"/>
    <p:sldId id="764" r:id="rId21"/>
    <p:sldId id="821" r:id="rId22"/>
    <p:sldId id="864" r:id="rId23"/>
    <p:sldId id="865" r:id="rId24"/>
    <p:sldId id="866" r:id="rId25"/>
    <p:sldId id="870" r:id="rId26"/>
    <p:sldId id="874" r:id="rId27"/>
    <p:sldId id="877" r:id="rId28"/>
    <p:sldId id="878" r:id="rId29"/>
    <p:sldId id="879" r:id="rId30"/>
    <p:sldId id="875" r:id="rId31"/>
    <p:sldId id="876" r:id="rId32"/>
    <p:sldId id="609" r:id="rId33"/>
    <p:sldId id="727" r:id="rId34"/>
    <p:sldId id="868" r:id="rId35"/>
    <p:sldId id="867" r:id="rId36"/>
    <p:sldId id="751" r:id="rId37"/>
    <p:sldId id="8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ECE"/>
    <a:srgbClr val="FFE699"/>
    <a:srgbClr val="FFFF00"/>
    <a:srgbClr val="FFF2CC"/>
    <a:srgbClr val="FF0000"/>
    <a:srgbClr val="CC66FF"/>
    <a:srgbClr val="E44CE4"/>
    <a:srgbClr val="BDD7EE"/>
    <a:srgbClr val="DF5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1" autoAdjust="0"/>
    <p:restoredTop sz="93061" autoAdjust="0"/>
  </p:normalViewPr>
  <p:slideViewPr>
    <p:cSldViewPr snapToGrid="0">
      <p:cViewPr varScale="1">
        <p:scale>
          <a:sx n="119" d="100"/>
          <a:sy n="119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F0F1A-086A-4391-9E1C-84D00099E88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B5B6-F9D4-42D2-8BC6-49C8A5074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9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B5B6-F9D4-42D2-8BC6-49C8A5074E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6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76802"/>
          </a:xfr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marL="0" indent="0" algn="ctr">
              <a:buNone/>
              <a:defRPr sz="24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ucsbseal_cmyk.pdf" descr="ucsbseal_cmyk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384" y="133564"/>
            <a:ext cx="1175257" cy="1176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706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7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1857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  <a:lvl2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2pPr>
            <a:lvl3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3pPr>
            <a:lvl4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4pPr>
            <a:lvl5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8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0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91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2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1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0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8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image" Target="../media/image9.png"/><Relationship Id="rId10" Type="http://schemas.openxmlformats.org/officeDocument/2006/relationships/image" Target="../media/image46.png"/><Relationship Id="rId4" Type="http://schemas.openxmlformats.org/officeDocument/2006/relationships/image" Target="../media/image400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3FBEEB-DA71-4209-8000-00923FA86993}"/>
              </a:ext>
            </a:extLst>
          </p:cNvPr>
          <p:cNvSpPr/>
          <p:nvPr/>
        </p:nvSpPr>
        <p:spPr>
          <a:xfrm>
            <a:off x="1139455" y="1795004"/>
            <a:ext cx="9913089" cy="2056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00447" y="-210383"/>
            <a:ext cx="56882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rgbClr val="222222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Topological Matter School</a:t>
            </a: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August 19</a:t>
            </a:r>
            <a:r>
              <a:rPr lang="en-US" sz="2200" baseline="30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th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9303" y="4261189"/>
            <a:ext cx="5793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Stephen D. Wilson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Professor, Materials Department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University of California, Santa Barbara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DEB896-6C9C-41B8-B871-98A032B98385}"/>
              </a:ext>
            </a:extLst>
          </p:cNvPr>
          <p:cNvGrpSpPr/>
          <p:nvPr/>
        </p:nvGrpSpPr>
        <p:grpSpPr>
          <a:xfrm>
            <a:off x="6503745" y="5870933"/>
            <a:ext cx="5533013" cy="841834"/>
            <a:chOff x="0" y="2443163"/>
            <a:chExt cx="11550380" cy="17573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5E4F4B-A3F5-41D0-9053-5D47584BC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90"/>
            <a:stretch/>
          </p:blipFill>
          <p:spPr>
            <a:xfrm>
              <a:off x="0" y="2530219"/>
              <a:ext cx="11550380" cy="16703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B0FE66-6927-4CAF-8A93-22D1F87B4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1" t="73362" r="61860" b="-224"/>
            <a:stretch/>
          </p:blipFill>
          <p:spPr>
            <a:xfrm>
              <a:off x="7443789" y="2443163"/>
              <a:ext cx="2814638" cy="571500"/>
            </a:xfrm>
            <a:prstGeom prst="rect">
              <a:avLst/>
            </a:prstGeom>
          </p:spPr>
        </p:pic>
      </p:grpSp>
      <p:pic>
        <p:nvPicPr>
          <p:cNvPr id="12" name="Picture 4" descr="National Science Foundation - Wikipedia">
            <a:extLst>
              <a:ext uri="{FF2B5EF4-FFF2-40B4-BE49-F238E27FC236}">
                <a16:creationId xmlns:a16="http://schemas.microsoft.com/office/drawing/2014/main" id="{C4874522-2566-4711-A44A-C538392AA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6" y="5560938"/>
            <a:ext cx="1247518" cy="12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29DAA-CC88-40BD-9DDD-9A68D6C3E539}"/>
              </a:ext>
            </a:extLst>
          </p:cNvPr>
          <p:cNvSpPr txBox="1"/>
          <p:nvPr/>
        </p:nvSpPr>
        <p:spPr>
          <a:xfrm>
            <a:off x="1316113" y="1932014"/>
            <a:ext cx="9559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Unconventional Electronic States in Kagome metals, Material Case Studies:  Lecture 2</a:t>
            </a:r>
            <a:endParaRPr lang="en-US" sz="4000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8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AE3757D-CF49-43CF-85BA-09A7EA4F5038}"/>
              </a:ext>
            </a:extLst>
          </p:cNvPr>
          <p:cNvGrpSpPr/>
          <p:nvPr/>
        </p:nvGrpSpPr>
        <p:grpSpPr>
          <a:xfrm>
            <a:off x="1142821" y="2573745"/>
            <a:ext cx="6823117" cy="2679399"/>
            <a:chOff x="82137" y="1463040"/>
            <a:chExt cx="6823117" cy="2679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891D20-68F9-4EED-90B6-AE4A4A4A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37" y="1529895"/>
              <a:ext cx="6823117" cy="2612544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D53BAF-58B0-4AEE-9471-176BFC02D265}"/>
                </a:ext>
              </a:extLst>
            </p:cNvPr>
            <p:cNvSpPr/>
            <p:nvPr/>
          </p:nvSpPr>
          <p:spPr>
            <a:xfrm>
              <a:off x="82137" y="1463040"/>
              <a:ext cx="302542" cy="3026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57FB74A-1FA0-494A-95D2-D68DEAD7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example 3: Ni</a:t>
            </a:r>
            <a:r>
              <a:rPr lang="en-US" baseline="-25000" dirty="0"/>
              <a:t>3</a:t>
            </a:r>
            <a:r>
              <a:rPr lang="en-US" dirty="0"/>
              <a:t>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EBDED-6D57-4145-8216-D6356D0F9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833" y="5671097"/>
            <a:ext cx="10890976" cy="106023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err="1"/>
              <a:t>Flatband</a:t>
            </a:r>
            <a:r>
              <a:rPr lang="en-US" dirty="0"/>
              <a:t> crossing E</a:t>
            </a:r>
            <a:r>
              <a:rPr lang="en-US" baseline="-25000" dirty="0"/>
              <a:t>F</a:t>
            </a:r>
          </a:p>
          <a:p>
            <a:r>
              <a:rPr lang="en-US" dirty="0"/>
              <a:t>Signatures of heavy Fermion behavior/electronic correlations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45A02-292E-41FB-9F42-8918BB64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232" y="1827935"/>
            <a:ext cx="4268980" cy="34252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47206DB-1AAC-4D21-8B8C-C8CF7874A390}"/>
              </a:ext>
            </a:extLst>
          </p:cNvPr>
          <p:cNvGrpSpPr/>
          <p:nvPr/>
        </p:nvGrpSpPr>
        <p:grpSpPr>
          <a:xfrm>
            <a:off x="82137" y="1529895"/>
            <a:ext cx="7883801" cy="4095241"/>
            <a:chOff x="82137" y="1529895"/>
            <a:chExt cx="7883801" cy="40952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3CE9D3-D4A8-46D4-B846-6A4DB8F2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5908" y="1980261"/>
              <a:ext cx="3890030" cy="357869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64A8F06-B827-426A-94F3-69EAA10A64D1}"/>
                </a:ext>
              </a:extLst>
            </p:cNvPr>
            <p:cNvGrpSpPr/>
            <p:nvPr/>
          </p:nvGrpSpPr>
          <p:grpSpPr>
            <a:xfrm>
              <a:off x="82137" y="1529895"/>
              <a:ext cx="4075908" cy="4095241"/>
              <a:chOff x="82137" y="1529895"/>
              <a:chExt cx="4075908" cy="409524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686D292-ED24-474D-B29C-DD794B480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37" y="1529895"/>
                <a:ext cx="4075908" cy="4095241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D8C3993-F82B-4029-8D4F-830A684FB030}"/>
                  </a:ext>
                </a:extLst>
              </p:cNvPr>
              <p:cNvSpPr/>
              <p:nvPr/>
            </p:nvSpPr>
            <p:spPr>
              <a:xfrm>
                <a:off x="163961" y="1529895"/>
                <a:ext cx="302542" cy="36827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C9896BF-51EC-425D-8798-B71360DD173D}"/>
              </a:ext>
            </a:extLst>
          </p:cNvPr>
          <p:cNvSpPr txBox="1"/>
          <p:nvPr/>
        </p:nvSpPr>
        <p:spPr>
          <a:xfrm>
            <a:off x="1658839" y="1190254"/>
            <a:ext cx="434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Ye et al.,</a:t>
            </a:r>
            <a:r>
              <a:rPr lang="fr-FR" dirty="0">
                <a:latin typeface="Segoe UI Symbol" panose="020B0502040204020203" pitchFamily="34" charset="0"/>
                <a:ea typeface="Segoe UI Symbol" panose="020B0502040204020203" pitchFamily="34" charset="0"/>
              </a:rPr>
              <a:t> Nature </a:t>
            </a:r>
            <a:r>
              <a:rPr lang="fr-FR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Physics</a:t>
            </a:r>
            <a:r>
              <a:rPr lang="fr-FR" dirty="0">
                <a:latin typeface="Segoe UI Symbol" panose="020B0502040204020203" pitchFamily="34" charset="0"/>
                <a:ea typeface="Segoe UI Symbol" panose="020B0502040204020203" pitchFamily="34" charset="0"/>
              </a:rPr>
              <a:t> 20, 610–(2024)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5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Kagome metals with gapped Dirac points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81298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01CB59C-3ABE-47A0-A36F-D4A9C4A96C6A}"/>
              </a:ext>
            </a:extLst>
          </p:cNvPr>
          <p:cNvGrpSpPr/>
          <p:nvPr/>
        </p:nvGrpSpPr>
        <p:grpSpPr>
          <a:xfrm>
            <a:off x="6081611" y="3150435"/>
            <a:ext cx="3357596" cy="3245808"/>
            <a:chOff x="5086749" y="3347733"/>
            <a:chExt cx="4139495" cy="38918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2ACACA-9920-467D-92A6-0C05B2D8F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6749" y="3347733"/>
              <a:ext cx="4139495" cy="389183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A62FC5-143F-4FBC-A861-BE0FD7F833EC}"/>
                </a:ext>
              </a:extLst>
            </p:cNvPr>
            <p:cNvSpPr/>
            <p:nvPr/>
          </p:nvSpPr>
          <p:spPr>
            <a:xfrm>
              <a:off x="5250873" y="3519594"/>
              <a:ext cx="381000" cy="352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21949F-1836-45B3-9371-CB39B87F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4349"/>
          </a:xfrm>
        </p:spPr>
        <p:txBody>
          <a:bodyPr/>
          <a:lstStyle/>
          <a:p>
            <a:r>
              <a:rPr lang="en-US" dirty="0"/>
              <a:t>Kagome lattice near 1/3 filling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66D0-7DFB-40AF-8879-3596AF4A7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5408" y="1172064"/>
            <a:ext cx="7840210" cy="212169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Spin-orbit coupling drives Dirac point to gap</a:t>
            </a:r>
          </a:p>
          <a:p>
            <a:r>
              <a:rPr lang="en-US" dirty="0"/>
              <a:t>Forms strong topological insulator</a:t>
            </a:r>
          </a:p>
          <a:p>
            <a:r>
              <a:rPr lang="en-US" dirty="0"/>
              <a:t>Quantum spin Hall state</a:t>
            </a:r>
          </a:p>
          <a:p>
            <a:pPr lvl="1"/>
            <a:r>
              <a:rPr lang="en-US" sz="2000" dirty="0" err="1"/>
              <a:t>Bernevig</a:t>
            </a:r>
            <a:r>
              <a:rPr lang="en-US" sz="2000" dirty="0"/>
              <a:t> and Zhang , Phys. Rev. Lett. 96, 106802 (2006).    Kane and E. J. Mele , Phys. Rev. Lett. 95, 226801 (2005).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65238C-1843-44EE-A5AB-50D4292E5117}"/>
              </a:ext>
            </a:extLst>
          </p:cNvPr>
          <p:cNvGrpSpPr/>
          <p:nvPr/>
        </p:nvGrpSpPr>
        <p:grpSpPr>
          <a:xfrm>
            <a:off x="47267" y="1536737"/>
            <a:ext cx="3851563" cy="5228913"/>
            <a:chOff x="8653317" y="1711483"/>
            <a:chExt cx="2624627" cy="3688017"/>
          </a:xfrm>
        </p:grpSpPr>
        <p:pic>
          <p:nvPicPr>
            <p:cNvPr id="5" name="Picture 2" descr="Fig. 1">
              <a:extLst>
                <a:ext uri="{FF2B5EF4-FFF2-40B4-BE49-F238E27FC236}">
                  <a16:creationId xmlns:a16="http://schemas.microsoft.com/office/drawing/2014/main" id="{FFB492C3-4219-477F-B4E9-D9B81A0178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CA886-6760-4B98-BE56-71DD00283406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2E033D0-F23A-45B6-B2BE-5D8158E51187}"/>
              </a:ext>
            </a:extLst>
          </p:cNvPr>
          <p:cNvSpPr txBox="1"/>
          <p:nvPr/>
        </p:nvSpPr>
        <p:spPr>
          <a:xfrm>
            <a:off x="617216" y="1382848"/>
            <a:ext cx="338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Liu et al., Nature Comm. 11,  4002 (2020)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803C69-9014-4DED-8C7E-C58EA2EB3BAB}"/>
              </a:ext>
            </a:extLst>
          </p:cNvPr>
          <p:cNvSpPr/>
          <p:nvPr/>
        </p:nvSpPr>
        <p:spPr>
          <a:xfrm>
            <a:off x="1049090" y="3604042"/>
            <a:ext cx="2733201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4D04B-60BA-4768-8CEF-EF8B398EAB63}"/>
              </a:ext>
            </a:extLst>
          </p:cNvPr>
          <p:cNvSpPr txBox="1"/>
          <p:nvPr/>
        </p:nvSpPr>
        <p:spPr>
          <a:xfrm>
            <a:off x="2145092" y="3604042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1/3 filling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B982-B82F-4263-B557-48059958CEE2}"/>
              </a:ext>
            </a:extLst>
          </p:cNvPr>
          <p:cNvSpPr txBox="1"/>
          <p:nvPr/>
        </p:nvSpPr>
        <p:spPr>
          <a:xfrm>
            <a:off x="5368101" y="6488668"/>
            <a:ext cx="565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Guo and Franz, Physical Review B 80, 113102 (2009)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B5673B-0C72-42CC-9AFE-87FC65A6B8F5}"/>
              </a:ext>
            </a:extLst>
          </p:cNvPr>
          <p:cNvCxnSpPr/>
          <p:nvPr/>
        </p:nvCxnSpPr>
        <p:spPr>
          <a:xfrm flipH="1">
            <a:off x="8618325" y="4773339"/>
            <a:ext cx="16417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205E055-7E97-44FC-BEBD-2614ED518B00}"/>
              </a:ext>
            </a:extLst>
          </p:cNvPr>
          <p:cNvSpPr txBox="1"/>
          <p:nvPr/>
        </p:nvSpPr>
        <p:spPr>
          <a:xfrm>
            <a:off x="9879121" y="4357840"/>
            <a:ext cx="259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Protected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Edge States</a:t>
            </a:r>
          </a:p>
        </p:txBody>
      </p:sp>
    </p:spTree>
    <p:extLst>
      <p:ext uri="{BB962C8B-B14F-4D97-AF65-F5344CB8AC3E}">
        <p14:creationId xmlns:p14="http://schemas.microsoft.com/office/powerpoint/2010/main" val="126103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13D6-25EA-466B-BAF4-B9ACD853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2" y="-20334"/>
            <a:ext cx="12192000" cy="972571"/>
          </a:xfrm>
        </p:spPr>
        <p:txBody>
          <a:bodyPr/>
          <a:lstStyle/>
          <a:p>
            <a:r>
              <a:rPr lang="en-US" dirty="0"/>
              <a:t>Material example 1: Fe</a:t>
            </a:r>
            <a:r>
              <a:rPr lang="en-US" baseline="-25000" dirty="0"/>
              <a:t>3</a:t>
            </a:r>
            <a:r>
              <a:rPr lang="en-US" dirty="0"/>
              <a:t>Sn</a:t>
            </a:r>
            <a:r>
              <a:rPr lang="en-US" baseline="-25000" dirty="0"/>
              <a:t>2</a:t>
            </a:r>
            <a:r>
              <a:rPr lang="en-US" dirty="0"/>
              <a:t> variant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7A4D0-C561-4095-9BF9-986BA15AB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2757" y="1535561"/>
            <a:ext cx="3090567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“Bilayer </a:t>
            </a:r>
            <a:r>
              <a:rPr lang="en-US" dirty="0" err="1"/>
              <a:t>kagome</a:t>
            </a:r>
            <a:r>
              <a:rPr lang="en-US" dirty="0"/>
              <a:t> structure”</a:t>
            </a:r>
          </a:p>
          <a:p>
            <a:r>
              <a:rPr lang="en-US" dirty="0"/>
              <a:t>Some features of </a:t>
            </a:r>
            <a:r>
              <a:rPr lang="en-US" dirty="0" err="1"/>
              <a:t>kagome</a:t>
            </a:r>
            <a:r>
              <a:rPr lang="en-US" dirty="0"/>
              <a:t> band structure preserved</a:t>
            </a:r>
          </a:p>
          <a:p>
            <a:r>
              <a:rPr lang="en-US" dirty="0"/>
              <a:t>Ferromagnetic order gaps Dirac crossings</a:t>
            </a:r>
          </a:p>
          <a:p>
            <a:r>
              <a:rPr lang="en-US" dirty="0"/>
              <a:t>Large anomalous Hall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4C001-2CC1-4A99-A5AF-B1C017EF4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72" y="1241376"/>
            <a:ext cx="3559109" cy="56061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CD97A4-1994-464D-BE72-57E1717696E8}"/>
              </a:ext>
            </a:extLst>
          </p:cNvPr>
          <p:cNvGrpSpPr/>
          <p:nvPr/>
        </p:nvGrpSpPr>
        <p:grpSpPr>
          <a:xfrm>
            <a:off x="3657600" y="958611"/>
            <a:ext cx="5530544" cy="5036639"/>
            <a:chOff x="3657600" y="958611"/>
            <a:chExt cx="5530544" cy="50366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C16334-CA84-40A4-AFA0-83F6FC79EE6D}"/>
                </a:ext>
              </a:extLst>
            </p:cNvPr>
            <p:cNvSpPr txBox="1"/>
            <p:nvPr/>
          </p:nvSpPr>
          <p:spPr>
            <a:xfrm>
              <a:off x="3657600" y="958611"/>
              <a:ext cx="5530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Lin et al., Phys. Rev. Lett. 121, 096401 (2018).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550CCE-A54D-44F0-A6EB-E13AAA63509C}"/>
                </a:ext>
              </a:extLst>
            </p:cNvPr>
            <p:cNvGrpSpPr/>
            <p:nvPr/>
          </p:nvGrpSpPr>
          <p:grpSpPr>
            <a:xfrm>
              <a:off x="4442527" y="1952258"/>
              <a:ext cx="4072138" cy="4042992"/>
              <a:chOff x="4442527" y="1952258"/>
              <a:chExt cx="4072138" cy="404299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825A0F1-FE4D-4CD8-9DD8-54403D911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2527" y="1952258"/>
                <a:ext cx="4072138" cy="4042992"/>
              </a:xfrm>
              <a:prstGeom prst="rect">
                <a:avLst/>
              </a:prstGeom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37C64AE-372F-423E-AB86-C9E6BEE497F7}"/>
                  </a:ext>
                </a:extLst>
              </p:cNvPr>
              <p:cNvSpPr/>
              <p:nvPr/>
            </p:nvSpPr>
            <p:spPr>
              <a:xfrm>
                <a:off x="4457543" y="1982883"/>
                <a:ext cx="354093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C209B1-9932-4A55-9374-0B1F8B9CCBAE}"/>
              </a:ext>
            </a:extLst>
          </p:cNvPr>
          <p:cNvGrpSpPr/>
          <p:nvPr/>
        </p:nvGrpSpPr>
        <p:grpSpPr>
          <a:xfrm>
            <a:off x="4314732" y="980163"/>
            <a:ext cx="4199933" cy="5877837"/>
            <a:chOff x="4314732" y="980163"/>
            <a:chExt cx="4199933" cy="58778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686C63-5E75-4CBD-9BA4-D4F607A1DC50}"/>
                </a:ext>
              </a:extLst>
            </p:cNvPr>
            <p:cNvSpPr txBox="1"/>
            <p:nvPr/>
          </p:nvSpPr>
          <p:spPr>
            <a:xfrm>
              <a:off x="4314732" y="980163"/>
              <a:ext cx="4199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Ye et al., </a:t>
              </a:r>
              <a:r>
                <a:rPr lang="fr-FR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Nature 555, 638 (2018).</a:t>
              </a:r>
              <a:r>
                <a:rPr lang="en-US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15EF576-7545-4583-B7E1-11A278BF4E03}"/>
                </a:ext>
              </a:extLst>
            </p:cNvPr>
            <p:cNvGrpSpPr/>
            <p:nvPr/>
          </p:nvGrpSpPr>
          <p:grpSpPr>
            <a:xfrm>
              <a:off x="4729655" y="1418897"/>
              <a:ext cx="3109057" cy="5439103"/>
              <a:chOff x="4729655" y="1418897"/>
              <a:chExt cx="3109057" cy="543910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7FE9354-EDE4-4C16-A770-86ABEF7DD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6779" y="1418897"/>
                <a:ext cx="3101933" cy="5439103"/>
              </a:xfrm>
              <a:prstGeom prst="rect">
                <a:avLst/>
              </a:prstGeom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299FA4C-2E26-462D-8CE1-E66D2307A1E8}"/>
                  </a:ext>
                </a:extLst>
              </p:cNvPr>
              <p:cNvSpPr/>
              <p:nvPr/>
            </p:nvSpPr>
            <p:spPr>
              <a:xfrm>
                <a:off x="4729655" y="1431509"/>
                <a:ext cx="212991" cy="2081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61594ED-36CD-42F5-8F23-DF281AD6B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864" y="1295527"/>
            <a:ext cx="2930848" cy="55519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D68D993-DEF6-4542-B4FB-3493A3270BC1}"/>
              </a:ext>
            </a:extLst>
          </p:cNvPr>
          <p:cNvGrpSpPr/>
          <p:nvPr/>
        </p:nvGrpSpPr>
        <p:grpSpPr>
          <a:xfrm>
            <a:off x="563942" y="2634531"/>
            <a:ext cx="3088792" cy="2678445"/>
            <a:chOff x="563942" y="2634531"/>
            <a:chExt cx="3088792" cy="26784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64F805-E7D5-4493-BF20-CBB75881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942" y="2634531"/>
              <a:ext cx="3088792" cy="2678445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467F2AB-A673-461E-A9BB-EDB71DC06B8E}"/>
                </a:ext>
              </a:extLst>
            </p:cNvPr>
            <p:cNvSpPr/>
            <p:nvPr/>
          </p:nvSpPr>
          <p:spPr>
            <a:xfrm>
              <a:off x="662152" y="2806262"/>
              <a:ext cx="403597" cy="3342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F541E0E-08D3-413C-93D7-2F8FBA9CE22C}"/>
              </a:ext>
            </a:extLst>
          </p:cNvPr>
          <p:cNvSpPr/>
          <p:nvPr/>
        </p:nvSpPr>
        <p:spPr>
          <a:xfrm>
            <a:off x="7749785" y="6324354"/>
            <a:ext cx="451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AHE first </a:t>
            </a:r>
            <a:r>
              <a:rPr lang="fr-FR" sz="1400" dirty="0" err="1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noted</a:t>
            </a:r>
            <a:r>
              <a:rPr lang="fr-FR" sz="1400" dirty="0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by:</a:t>
            </a:r>
          </a:p>
          <a:p>
            <a:pPr algn="ctr"/>
            <a:r>
              <a:rPr lang="fr-FR" sz="1400" dirty="0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 </a:t>
            </a:r>
            <a:r>
              <a:rPr lang="fr-FR" sz="1400" dirty="0" err="1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Kida</a:t>
            </a:r>
            <a:r>
              <a:rPr lang="fr-FR" sz="1400" dirty="0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 et al J. Phys.: </a:t>
            </a:r>
            <a:r>
              <a:rPr lang="fr-FR" sz="1400" dirty="0" err="1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Condens</a:t>
            </a:r>
            <a:r>
              <a:rPr lang="fr-FR" sz="1400" dirty="0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. </a:t>
            </a:r>
            <a:r>
              <a:rPr lang="fr-FR" sz="1400" dirty="0" err="1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Matter</a:t>
            </a:r>
            <a:r>
              <a:rPr lang="fr-FR" sz="1400" dirty="0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 </a:t>
            </a:r>
            <a:r>
              <a:rPr lang="fr-FR" sz="1400" b="1" dirty="0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23,</a:t>
            </a:r>
            <a:r>
              <a:rPr lang="fr-FR" sz="1400" dirty="0">
                <a:solidFill>
                  <a:srgbClr val="333333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 112205 (2011)</a:t>
            </a:r>
            <a:endParaRPr lang="en-US" sz="1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CAAA-2DC3-4EBE-BA9F-53C283B9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example 2: TbMn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432CA-D65B-4AFB-B8ED-6E715C22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023" y="1482452"/>
            <a:ext cx="7056645" cy="125185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Bilayer </a:t>
            </a:r>
            <a:r>
              <a:rPr lang="en-US" dirty="0" err="1"/>
              <a:t>kagome</a:t>
            </a:r>
            <a:r>
              <a:rPr lang="en-US" dirty="0"/>
              <a:t> structure</a:t>
            </a:r>
          </a:p>
          <a:p>
            <a:r>
              <a:rPr lang="en-US" dirty="0"/>
              <a:t>Interstitial R-site ion forms triangular lattice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48FCD-61F6-4E14-868E-6EADEA8E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237"/>
            <a:ext cx="4294593" cy="368597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922D12D-E43A-4807-A2B9-9E746F6F4189}"/>
              </a:ext>
            </a:extLst>
          </p:cNvPr>
          <p:cNvGrpSpPr/>
          <p:nvPr/>
        </p:nvGrpSpPr>
        <p:grpSpPr>
          <a:xfrm>
            <a:off x="4701314" y="3027404"/>
            <a:ext cx="7204804" cy="3743295"/>
            <a:chOff x="4701314" y="3027404"/>
            <a:chExt cx="7204804" cy="37432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30D9AC8-4456-4FFE-B7F5-F55313319B19}"/>
                </a:ext>
              </a:extLst>
            </p:cNvPr>
            <p:cNvGrpSpPr/>
            <p:nvPr/>
          </p:nvGrpSpPr>
          <p:grpSpPr>
            <a:xfrm>
              <a:off x="4701314" y="3027404"/>
              <a:ext cx="7204804" cy="3743295"/>
              <a:chOff x="4701314" y="3027404"/>
              <a:chExt cx="7204804" cy="37432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CEDDABB-4792-474B-A25A-7804594A55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454"/>
              <a:stretch/>
            </p:blipFill>
            <p:spPr>
              <a:xfrm>
                <a:off x="4701314" y="3027404"/>
                <a:ext cx="7204804" cy="3743295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C9AE400-E718-4666-AAFB-5EC5769293E5}"/>
                  </a:ext>
                </a:extLst>
              </p:cNvPr>
              <p:cNvSpPr/>
              <p:nvPr/>
            </p:nvSpPr>
            <p:spPr>
              <a:xfrm>
                <a:off x="4701314" y="3257999"/>
                <a:ext cx="450857" cy="2585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A247034-6F77-45B6-AE01-1C3F7D453B64}"/>
                  </a:ext>
                </a:extLst>
              </p:cNvPr>
              <p:cNvSpPr/>
              <p:nvPr/>
            </p:nvSpPr>
            <p:spPr>
              <a:xfrm>
                <a:off x="7192945" y="3254645"/>
                <a:ext cx="450857" cy="2585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5BE2A94-A8B7-43AA-83B9-0F9DCDEC9FCF}"/>
                  </a:ext>
                </a:extLst>
              </p:cNvPr>
              <p:cNvSpPr/>
              <p:nvPr/>
            </p:nvSpPr>
            <p:spPr>
              <a:xfrm>
                <a:off x="9233719" y="3257999"/>
                <a:ext cx="450857" cy="2585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7A2FA7-4169-43A4-919E-E79CB0D4FD16}"/>
                </a:ext>
              </a:extLst>
            </p:cNvPr>
            <p:cNvSpPr txBox="1"/>
            <p:nvPr/>
          </p:nvSpPr>
          <p:spPr>
            <a:xfrm>
              <a:off x="4999056" y="3186083"/>
              <a:ext cx="4981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Pokharel et al., Phys. Rev. Mat (2023)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BA565A4-0134-4B3B-A8D0-8C6AA1518983}"/>
              </a:ext>
            </a:extLst>
          </p:cNvPr>
          <p:cNvSpPr txBox="1"/>
          <p:nvPr/>
        </p:nvSpPr>
        <p:spPr>
          <a:xfrm>
            <a:off x="-132431" y="4569490"/>
            <a:ext cx="977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142E1-3C62-48E3-B7E5-3BAA53757563}"/>
              </a:ext>
            </a:extLst>
          </p:cNvPr>
          <p:cNvSpPr txBox="1"/>
          <p:nvPr/>
        </p:nvSpPr>
        <p:spPr>
          <a:xfrm>
            <a:off x="183930" y="3198167"/>
            <a:ext cx="977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Tb</a:t>
            </a:r>
          </a:p>
        </p:txBody>
      </p:sp>
    </p:spTree>
    <p:extLst>
      <p:ext uri="{BB962C8B-B14F-4D97-AF65-F5344CB8AC3E}">
        <p14:creationId xmlns:p14="http://schemas.microsoft.com/office/powerpoint/2010/main" val="8826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CAAA-2DC3-4EBE-BA9F-53C283B9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example 2: TbMn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432CA-D65B-4AFB-B8ED-6E715C22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016" y="5740400"/>
            <a:ext cx="9194049" cy="104154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Ferromagnetism, out-of-plane moments</a:t>
            </a:r>
          </a:p>
          <a:p>
            <a:r>
              <a:rPr lang="en-US" dirty="0"/>
              <a:t>Tb-induced by Mn-moments, strongly uniaxial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EF3847-30D5-4149-8A49-43B22577D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61"/>
          <a:stretch/>
        </p:blipFill>
        <p:spPr>
          <a:xfrm>
            <a:off x="4630925" y="1402861"/>
            <a:ext cx="2753724" cy="4005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48454-2158-4F53-906C-1391ACB9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798" y="1264138"/>
            <a:ext cx="3487087" cy="41676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4DDDF7-6DD6-4B2F-897F-656404AF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10" y="1264138"/>
            <a:ext cx="3884670" cy="416763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21F8E-E37E-4043-8687-93C2C46D3AA0}"/>
              </a:ext>
            </a:extLst>
          </p:cNvPr>
          <p:cNvSpPr/>
          <p:nvPr/>
        </p:nvSpPr>
        <p:spPr>
          <a:xfrm>
            <a:off x="370114" y="1264138"/>
            <a:ext cx="275772" cy="3687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1F5BDE-8EDB-484E-8CF2-D53431835B96}"/>
              </a:ext>
            </a:extLst>
          </p:cNvPr>
          <p:cNvSpPr txBox="1"/>
          <p:nvPr/>
        </p:nvSpPr>
        <p:spPr>
          <a:xfrm>
            <a:off x="4056404" y="1172764"/>
            <a:ext cx="434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Y. X. Yin et al.</a:t>
            </a:r>
            <a:r>
              <a:rPr lang="fr-FR" dirty="0">
                <a:latin typeface="Segoe UI Symbol" panose="020B0502040204020203" pitchFamily="34" charset="0"/>
                <a:ea typeface="Segoe UI Symbol" panose="020B0502040204020203" pitchFamily="34" charset="0"/>
              </a:rPr>
              <a:t> Nature 583, 533 (2020)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245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Kagome metals near VHS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009210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5675D4C-E9A9-47B2-9AFA-DA78E057EC06}"/>
              </a:ext>
            </a:extLst>
          </p:cNvPr>
          <p:cNvGrpSpPr/>
          <p:nvPr/>
        </p:nvGrpSpPr>
        <p:grpSpPr>
          <a:xfrm>
            <a:off x="4468066" y="2031263"/>
            <a:ext cx="4373397" cy="2799700"/>
            <a:chOff x="4419900" y="2295224"/>
            <a:chExt cx="4373397" cy="2799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CA50AA-45F3-4EFC-BFC0-231DDBE40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707"/>
            <a:stretch/>
          </p:blipFill>
          <p:spPr>
            <a:xfrm>
              <a:off x="4419900" y="2295224"/>
              <a:ext cx="4373397" cy="2799700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ACBEC7C-3B71-4569-8C41-510C04CC5D9D}"/>
                </a:ext>
              </a:extLst>
            </p:cNvPr>
            <p:cNvSpPr/>
            <p:nvPr/>
          </p:nvSpPr>
          <p:spPr>
            <a:xfrm>
              <a:off x="7461675" y="4060010"/>
              <a:ext cx="1219148" cy="9676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3F0A32-7C16-4C9A-BE2D-77F12ACDDBE1}"/>
              </a:ext>
            </a:extLst>
          </p:cNvPr>
          <p:cNvCxnSpPr>
            <a:cxnSpLocks/>
          </p:cNvCxnSpPr>
          <p:nvPr/>
        </p:nvCxnSpPr>
        <p:spPr>
          <a:xfrm>
            <a:off x="716065" y="4068772"/>
            <a:ext cx="1374976" cy="77623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3AF005E-4722-4661-81D9-7856BA89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happen when near VH filling?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6BF3F56-3C41-4108-AAB1-A5EB6F543E8A}"/>
              </a:ext>
            </a:extLst>
          </p:cNvPr>
          <p:cNvSpPr/>
          <p:nvPr/>
        </p:nvSpPr>
        <p:spPr>
          <a:xfrm>
            <a:off x="380046" y="1884342"/>
            <a:ext cx="3405585" cy="2935849"/>
          </a:xfrm>
          <a:prstGeom prst="hexagon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A6D68-B953-4ADF-9843-DF81D2F4C1C5}"/>
              </a:ext>
            </a:extLst>
          </p:cNvPr>
          <p:cNvSpPr txBox="1"/>
          <p:nvPr/>
        </p:nvSpPr>
        <p:spPr>
          <a:xfrm>
            <a:off x="1802521" y="4964855"/>
            <a:ext cx="68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82282-0BEB-4F80-8532-A5EFAA31DA5D}"/>
              </a:ext>
            </a:extLst>
          </p:cNvPr>
          <p:cNvSpPr txBox="1"/>
          <p:nvPr/>
        </p:nvSpPr>
        <p:spPr>
          <a:xfrm>
            <a:off x="-48024" y="3807036"/>
            <a:ext cx="68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73B326-7D52-4CB6-BE78-4F855FD7B7D2}"/>
              </a:ext>
            </a:extLst>
          </p:cNvPr>
          <p:cNvSpPr/>
          <p:nvPr/>
        </p:nvSpPr>
        <p:spPr>
          <a:xfrm>
            <a:off x="527343" y="3848365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4A4734-3A16-4A73-832D-62DC1C915D5D}"/>
              </a:ext>
            </a:extLst>
          </p:cNvPr>
          <p:cNvSpPr/>
          <p:nvPr/>
        </p:nvSpPr>
        <p:spPr>
          <a:xfrm>
            <a:off x="527343" y="2401733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4D21B9-825E-4FC7-935F-69AB3FB240B9}"/>
              </a:ext>
            </a:extLst>
          </p:cNvPr>
          <p:cNvSpPr/>
          <p:nvPr/>
        </p:nvSpPr>
        <p:spPr>
          <a:xfrm>
            <a:off x="1802521" y="1672696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C2A739-B340-4029-89E9-E4BD0130551A}"/>
              </a:ext>
            </a:extLst>
          </p:cNvPr>
          <p:cNvSpPr/>
          <p:nvPr/>
        </p:nvSpPr>
        <p:spPr>
          <a:xfrm>
            <a:off x="3202814" y="2401732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C20722-319A-4084-995F-B238EEDFB6B5}"/>
              </a:ext>
            </a:extLst>
          </p:cNvPr>
          <p:cNvCxnSpPr>
            <a:cxnSpLocks/>
          </p:cNvCxnSpPr>
          <p:nvPr/>
        </p:nvCxnSpPr>
        <p:spPr>
          <a:xfrm flipV="1">
            <a:off x="2117855" y="3999140"/>
            <a:ext cx="1289713" cy="79839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489147-ACF9-4631-A5D6-07907D1375D4}"/>
              </a:ext>
            </a:extLst>
          </p:cNvPr>
          <p:cNvCxnSpPr>
            <a:cxnSpLocks/>
          </p:cNvCxnSpPr>
          <p:nvPr/>
        </p:nvCxnSpPr>
        <p:spPr>
          <a:xfrm flipV="1">
            <a:off x="667522" y="1889466"/>
            <a:ext cx="1289713" cy="79839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5E123-EE2F-44CD-8C1D-28E7918CE4C4}"/>
              </a:ext>
            </a:extLst>
          </p:cNvPr>
          <p:cNvCxnSpPr>
            <a:cxnSpLocks/>
          </p:cNvCxnSpPr>
          <p:nvPr/>
        </p:nvCxnSpPr>
        <p:spPr>
          <a:xfrm flipH="1">
            <a:off x="738988" y="2656266"/>
            <a:ext cx="8297" cy="141238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73C994-09DF-4E02-9762-933205705131}"/>
              </a:ext>
            </a:extLst>
          </p:cNvPr>
          <p:cNvCxnSpPr>
            <a:cxnSpLocks/>
          </p:cNvCxnSpPr>
          <p:nvPr/>
        </p:nvCxnSpPr>
        <p:spPr>
          <a:xfrm flipH="1">
            <a:off x="3417290" y="2533639"/>
            <a:ext cx="8297" cy="141238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D5C15E-AACB-42F4-A7A2-D3116C1F6D62}"/>
              </a:ext>
            </a:extLst>
          </p:cNvPr>
          <p:cNvCxnSpPr>
            <a:cxnSpLocks/>
          </p:cNvCxnSpPr>
          <p:nvPr/>
        </p:nvCxnSpPr>
        <p:spPr>
          <a:xfrm>
            <a:off x="2039483" y="1837143"/>
            <a:ext cx="1374976" cy="77623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BC0AE4F-0DA2-4443-97A1-75B5386042A6}"/>
              </a:ext>
            </a:extLst>
          </p:cNvPr>
          <p:cNvSpPr/>
          <p:nvPr/>
        </p:nvSpPr>
        <p:spPr>
          <a:xfrm>
            <a:off x="9578633" y="1849150"/>
            <a:ext cx="380798" cy="3526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DAD38-E264-44C3-8A7D-3070EEE32BA6}"/>
              </a:ext>
            </a:extLst>
          </p:cNvPr>
          <p:cNvSpPr txBox="1"/>
          <p:nvPr/>
        </p:nvSpPr>
        <p:spPr>
          <a:xfrm>
            <a:off x="3648346" y="3798400"/>
            <a:ext cx="68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4DB7AC-695A-4D59-8996-D12B4FCB1732}"/>
              </a:ext>
            </a:extLst>
          </p:cNvPr>
          <p:cNvSpPr/>
          <p:nvPr/>
        </p:nvSpPr>
        <p:spPr>
          <a:xfrm>
            <a:off x="1871192" y="4608545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DB6802-DFC2-4375-8EFB-078CF4801EC7}"/>
              </a:ext>
            </a:extLst>
          </p:cNvPr>
          <p:cNvSpPr/>
          <p:nvPr/>
        </p:nvSpPr>
        <p:spPr>
          <a:xfrm>
            <a:off x="3225055" y="3807036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D3D90499-BC15-42DD-AEF0-FA8907C118A2}"/>
              </a:ext>
            </a:extLst>
          </p:cNvPr>
          <p:cNvSpPr/>
          <p:nvPr/>
        </p:nvSpPr>
        <p:spPr>
          <a:xfrm rot="19838271">
            <a:off x="1799120" y="3767148"/>
            <a:ext cx="1676503" cy="594259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FE127B19-9E63-4A0E-9368-E033242ECDF7}"/>
              </a:ext>
            </a:extLst>
          </p:cNvPr>
          <p:cNvSpPr/>
          <p:nvPr/>
        </p:nvSpPr>
        <p:spPr>
          <a:xfrm rot="8977278">
            <a:off x="2129258" y="4492525"/>
            <a:ext cx="1676503" cy="594259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379722-A61D-41FC-8D17-D77C5CA3D42F}"/>
              </a:ext>
            </a:extLst>
          </p:cNvPr>
          <p:cNvSpPr txBox="1"/>
          <p:nvPr/>
        </p:nvSpPr>
        <p:spPr>
          <a:xfrm>
            <a:off x="1391650" y="5682222"/>
            <a:ext cx="9230586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“Nesting” of electronic states can occur at well-defined wave vector q</a:t>
            </a: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Creates peaks in </a:t>
            </a:r>
            <a:r>
              <a:rPr lang="en-US" sz="2200" dirty="0">
                <a:latin typeface="Symbol" panose="05050102010706020507" pitchFamily="18" charset="2"/>
                <a:ea typeface="Segoe UI Symbol" panose="020B0502040204020203" pitchFamily="34" charset="0"/>
              </a:rPr>
              <a:t>c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(q) and </a:t>
            </a:r>
            <a:r>
              <a:rPr lang="en-US" sz="2200" dirty="0">
                <a:latin typeface="Symbol" panose="05050102010706020507" pitchFamily="18" charset="2"/>
                <a:ea typeface="Segoe UI Symbol" panose="020B0502040204020203" pitchFamily="34" charset="0"/>
              </a:rPr>
              <a:t>c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(q) of </a:t>
            </a:r>
            <a:r>
              <a:rPr lang="en-US" sz="2200" dirty="0" err="1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Lindhard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 response function</a:t>
            </a: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Promotes instabilities, electronic order</a:t>
            </a:r>
            <a:endParaRPr lang="en-US" sz="22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7CC1B6-A753-416D-9C0D-4E0EC0AF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59" y="2150170"/>
            <a:ext cx="3351305" cy="22503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D447F5-F335-4B4A-B7EC-A8A69BBB7239}"/>
              </a:ext>
            </a:extLst>
          </p:cNvPr>
          <p:cNvSpPr txBox="1"/>
          <p:nvPr/>
        </p:nvSpPr>
        <p:spPr>
          <a:xfrm>
            <a:off x="5760352" y="1337879"/>
            <a:ext cx="546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Johannes and </a:t>
            </a:r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Mazin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Phys. Rev. B 77, 165135 (2008).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8E25EF-6282-4611-9477-E80F9CD00A71}"/>
              </a:ext>
            </a:extLst>
          </p:cNvPr>
          <p:cNvSpPr txBox="1"/>
          <p:nvPr/>
        </p:nvSpPr>
        <p:spPr>
          <a:xfrm>
            <a:off x="5760352" y="1618697"/>
            <a:ext cx="546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Kabouvand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al, </a:t>
            </a:r>
            <a:r>
              <a:rPr lang="fr-FR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Appl</a:t>
            </a:r>
            <a:r>
              <a:rPr lang="fr-FR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 Phys. </a:t>
            </a:r>
            <a:r>
              <a:rPr lang="fr-FR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Lett</a:t>
            </a:r>
            <a:r>
              <a:rPr lang="fr-FR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 120, 111901 (2022)</a:t>
            </a:r>
            <a:endParaRPr lang="en-US" sz="1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AE41CF-6FB9-4206-837C-B67FA065A65F}"/>
              </a:ext>
            </a:extLst>
          </p:cNvPr>
          <p:cNvSpPr/>
          <p:nvPr/>
        </p:nvSpPr>
        <p:spPr>
          <a:xfrm>
            <a:off x="11154211" y="3499320"/>
            <a:ext cx="643448" cy="7989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29D1587-D247-41CE-AEFF-57EBA1778EBE}"/>
              </a:ext>
            </a:extLst>
          </p:cNvPr>
          <p:cNvSpPr/>
          <p:nvPr/>
        </p:nvSpPr>
        <p:spPr>
          <a:xfrm>
            <a:off x="10804215" y="3819319"/>
            <a:ext cx="1007739" cy="4505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D08BFE7-AA41-4C19-9C37-9B228F71200B}"/>
                  </a:ext>
                </a:extLst>
              </p:cNvPr>
              <p:cNvSpPr txBox="1"/>
              <p:nvPr/>
            </p:nvSpPr>
            <p:spPr>
              <a:xfrm>
                <a:off x="5940409" y="1854822"/>
                <a:ext cx="18918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′(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D08BFE7-AA41-4C19-9C37-9B228F712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409" y="1854822"/>
                <a:ext cx="1891834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65FEFC8-D7F6-4843-BB4C-00784DF0E599}"/>
                  </a:ext>
                </a:extLst>
              </p:cNvPr>
              <p:cNvSpPr txBox="1"/>
              <p:nvPr/>
            </p:nvSpPr>
            <p:spPr>
              <a:xfrm>
                <a:off x="9499265" y="1832026"/>
                <a:ext cx="18918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65FEFC8-D7F6-4843-BB4C-00784DF0E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265" y="1832026"/>
                <a:ext cx="1891834" cy="461665"/>
              </a:xfrm>
              <a:prstGeom prst="rect">
                <a:avLst/>
              </a:prstGeom>
              <a:blipFill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292AC44F-C2D0-4091-AA8D-EF2A6943A7A9}"/>
              </a:ext>
            </a:extLst>
          </p:cNvPr>
          <p:cNvGrpSpPr/>
          <p:nvPr/>
        </p:nvGrpSpPr>
        <p:grpSpPr>
          <a:xfrm>
            <a:off x="5555510" y="4352635"/>
            <a:ext cx="5066726" cy="1210330"/>
            <a:chOff x="5031188" y="4345234"/>
            <a:chExt cx="5066726" cy="121033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072625D-0867-4BFA-8C80-F1252F964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1188" y="4345234"/>
              <a:ext cx="5066726" cy="121033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F2C3F92-48E8-4E58-8026-AC6F1D872EEE}"/>
                </a:ext>
              </a:extLst>
            </p:cNvPr>
            <p:cNvSpPr/>
            <p:nvPr/>
          </p:nvSpPr>
          <p:spPr>
            <a:xfrm>
              <a:off x="9578633" y="4568179"/>
              <a:ext cx="495512" cy="3086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941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CCE101-E1B8-4F89-8A1C-4CDF1C6CB55A}"/>
              </a:ext>
            </a:extLst>
          </p:cNvPr>
          <p:cNvGrpSpPr/>
          <p:nvPr/>
        </p:nvGrpSpPr>
        <p:grpSpPr>
          <a:xfrm>
            <a:off x="1631577" y="1164289"/>
            <a:ext cx="8075599" cy="4824133"/>
            <a:chOff x="0" y="1032042"/>
            <a:chExt cx="5094153" cy="30431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5704E6-9F70-49AC-98E5-89A489F2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64143"/>
            <a:stretch/>
          </p:blipFill>
          <p:spPr>
            <a:xfrm>
              <a:off x="60077" y="1032042"/>
              <a:ext cx="5034076" cy="304310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7C1FD5A-3AFC-4C70-85BA-AE4EE8634546}"/>
                </a:ext>
              </a:extLst>
            </p:cNvPr>
            <p:cNvSpPr/>
            <p:nvPr/>
          </p:nvSpPr>
          <p:spPr>
            <a:xfrm>
              <a:off x="0" y="1045882"/>
              <a:ext cx="256988" cy="2151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3646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 example 1:  </a:t>
            </a:r>
            <a:r>
              <a:rPr lang="en-US" i="1" dirty="0"/>
              <a:t>A</a:t>
            </a:r>
            <a:r>
              <a:rPr lang="en-US" dirty="0"/>
              <a:t>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  <a:r>
              <a:rPr lang="en-US" dirty="0"/>
              <a:t> (</a:t>
            </a:r>
            <a:r>
              <a:rPr lang="en-US" i="1" dirty="0"/>
              <a:t>A</a:t>
            </a:r>
            <a:r>
              <a:rPr lang="en-US" dirty="0"/>
              <a:t>=K, </a:t>
            </a:r>
            <a:r>
              <a:rPr lang="en-US" dirty="0" err="1"/>
              <a:t>Rb</a:t>
            </a:r>
            <a:r>
              <a:rPr lang="en-US" dirty="0"/>
              <a:t>, Cs)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B19B4-2D08-4B4D-A0B8-7D37124C0A0A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0EFBEB-66AA-4C21-B556-466D2A99A82D}"/>
              </a:ext>
            </a:extLst>
          </p:cNvPr>
          <p:cNvGrpSpPr/>
          <p:nvPr/>
        </p:nvGrpSpPr>
        <p:grpSpPr>
          <a:xfrm>
            <a:off x="159451" y="1527304"/>
            <a:ext cx="12032549" cy="4054519"/>
            <a:chOff x="4965659" y="893371"/>
            <a:chExt cx="9442511" cy="31817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112A606-580C-4049-948B-05162FB1B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715" r="-827"/>
            <a:stretch/>
          </p:blipFill>
          <p:spPr>
            <a:xfrm>
              <a:off x="4997429" y="893371"/>
              <a:ext cx="9410741" cy="3181773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B6CFE03-1A85-4035-8A6E-6882DF9F02A0}"/>
                </a:ext>
              </a:extLst>
            </p:cNvPr>
            <p:cNvSpPr/>
            <p:nvPr/>
          </p:nvSpPr>
          <p:spPr>
            <a:xfrm>
              <a:off x="4965659" y="907344"/>
              <a:ext cx="256988" cy="2151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07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E0BA0E2-FF61-48C8-9FD6-EA6551F58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776" y="4396339"/>
            <a:ext cx="3303571" cy="2408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4E1DF-848F-4744-A38B-8F7413A18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9631"/>
          </a:xfrm>
        </p:spPr>
        <p:txBody>
          <a:bodyPr/>
          <a:lstStyle/>
          <a:p>
            <a:r>
              <a:rPr lang="en-US" i="1" dirty="0"/>
              <a:t>A</a:t>
            </a:r>
            <a:r>
              <a:rPr lang="en-US" dirty="0"/>
              <a:t>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  <a:r>
              <a:rPr lang="en-US" dirty="0"/>
              <a:t> (A=K, </a:t>
            </a:r>
            <a:r>
              <a:rPr lang="en-US" dirty="0" err="1"/>
              <a:t>Rb</a:t>
            </a:r>
            <a:r>
              <a:rPr lang="en-US" dirty="0"/>
              <a:t>, Cs) as CDW superconductors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E41AA7-30B2-44C8-954B-2E6449496085}"/>
              </a:ext>
            </a:extLst>
          </p:cNvPr>
          <p:cNvGrpSpPr/>
          <p:nvPr/>
        </p:nvGrpSpPr>
        <p:grpSpPr>
          <a:xfrm>
            <a:off x="85060" y="4176110"/>
            <a:ext cx="6289158" cy="2663667"/>
            <a:chOff x="1088729" y="3593592"/>
            <a:chExt cx="7067719" cy="3264407"/>
          </a:xfrm>
        </p:grpSpPr>
        <p:pic>
          <p:nvPicPr>
            <p:cNvPr id="5" name="Picture 4" descr="Pub_Transport.png">
              <a:extLst>
                <a:ext uri="{FF2B5EF4-FFF2-40B4-BE49-F238E27FC236}">
                  <a16:creationId xmlns:a16="http://schemas.microsoft.com/office/drawing/2014/main" id="{69600B77-A5AC-4EF0-BB26-BB17F6329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" r="66611" b="51947"/>
            <a:stretch/>
          </p:blipFill>
          <p:spPr>
            <a:xfrm>
              <a:off x="1088729" y="3820768"/>
              <a:ext cx="3352569" cy="3037231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F70B87-0894-4901-A0D3-80FE801628B0}"/>
                </a:ext>
              </a:extLst>
            </p:cNvPr>
            <p:cNvSpPr/>
            <p:nvPr/>
          </p:nvSpPr>
          <p:spPr>
            <a:xfrm>
              <a:off x="1088729" y="3681984"/>
              <a:ext cx="191431" cy="280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9507A4-663B-4B81-8B46-4A101E8F14EC}"/>
                </a:ext>
              </a:extLst>
            </p:cNvPr>
            <p:cNvSpPr/>
            <p:nvPr/>
          </p:nvSpPr>
          <p:spPr>
            <a:xfrm>
              <a:off x="4545161" y="3680560"/>
              <a:ext cx="191431" cy="280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F3FF04-8FEC-4790-AC20-281CAEA2F0B5}"/>
                </a:ext>
              </a:extLst>
            </p:cNvPr>
            <p:cNvSpPr/>
            <p:nvPr/>
          </p:nvSpPr>
          <p:spPr>
            <a:xfrm>
              <a:off x="7846738" y="3593592"/>
              <a:ext cx="309710" cy="280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FF23B0-BE44-4361-B504-8795BE5B5A58}"/>
              </a:ext>
            </a:extLst>
          </p:cNvPr>
          <p:cNvSpPr txBox="1">
            <a:spLocks/>
          </p:cNvSpPr>
          <p:nvPr/>
        </p:nvSpPr>
        <p:spPr>
          <a:xfrm>
            <a:off x="9032160" y="4475025"/>
            <a:ext cx="3074780" cy="15422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A</a:t>
            </a:r>
            <a:r>
              <a:rPr lang="en-US" sz="2400" dirty="0"/>
              <a:t> = Cs, </a:t>
            </a:r>
            <a:r>
              <a:rPr lang="en-US" sz="2400" i="1" dirty="0"/>
              <a:t>T* </a:t>
            </a:r>
            <a:r>
              <a:rPr lang="en-US" sz="2400" dirty="0"/>
              <a:t>= 94 K</a:t>
            </a:r>
          </a:p>
          <a:p>
            <a:r>
              <a:rPr lang="en-US" sz="2400" i="1" dirty="0"/>
              <a:t>A</a:t>
            </a:r>
            <a:r>
              <a:rPr lang="en-US" sz="2400" dirty="0"/>
              <a:t> = K, </a:t>
            </a:r>
            <a:r>
              <a:rPr lang="en-US" sz="2400" i="1" dirty="0"/>
              <a:t>T* </a:t>
            </a:r>
            <a:r>
              <a:rPr lang="en-US" sz="2400" dirty="0"/>
              <a:t>= 78 K</a:t>
            </a:r>
          </a:p>
          <a:p>
            <a:r>
              <a:rPr lang="en-US" sz="2400" i="1" dirty="0"/>
              <a:t>A</a:t>
            </a:r>
            <a:r>
              <a:rPr lang="en-US" sz="2400" dirty="0"/>
              <a:t> = </a:t>
            </a:r>
            <a:r>
              <a:rPr lang="en-US" sz="2400" dirty="0" err="1"/>
              <a:t>Rb</a:t>
            </a:r>
            <a:r>
              <a:rPr lang="en-US" sz="2400" dirty="0"/>
              <a:t>, </a:t>
            </a:r>
            <a:r>
              <a:rPr lang="en-US" sz="2400" i="1" dirty="0"/>
              <a:t>T* </a:t>
            </a:r>
            <a:r>
              <a:rPr lang="en-US" sz="2400" dirty="0"/>
              <a:t>= 104 K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3E9176A-377C-4FD8-B454-7A73DA0D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160" y="2045656"/>
            <a:ext cx="3074780" cy="138334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i="1" dirty="0"/>
              <a:t>A</a:t>
            </a:r>
            <a:r>
              <a:rPr lang="en-US" sz="2400" dirty="0"/>
              <a:t> = Cs, T</a:t>
            </a:r>
            <a:r>
              <a:rPr lang="en-US" sz="2400" baseline="-25000" dirty="0"/>
              <a:t>c</a:t>
            </a:r>
            <a:r>
              <a:rPr lang="en-US" sz="2400" dirty="0"/>
              <a:t>=2.5 K</a:t>
            </a:r>
          </a:p>
          <a:p>
            <a:r>
              <a:rPr lang="en-US" sz="2400" i="1" dirty="0"/>
              <a:t>A</a:t>
            </a:r>
            <a:r>
              <a:rPr lang="en-US" sz="2400" dirty="0"/>
              <a:t> = K, T</a:t>
            </a:r>
            <a:r>
              <a:rPr lang="en-US" sz="2400" baseline="-25000" dirty="0"/>
              <a:t>c</a:t>
            </a:r>
            <a:r>
              <a:rPr lang="en-US" sz="2400" dirty="0"/>
              <a:t>=0.9 K</a:t>
            </a:r>
          </a:p>
          <a:p>
            <a:r>
              <a:rPr lang="en-US" sz="2400" i="1" dirty="0"/>
              <a:t>A</a:t>
            </a:r>
            <a:r>
              <a:rPr lang="en-US" sz="2400" dirty="0"/>
              <a:t> = </a:t>
            </a:r>
            <a:r>
              <a:rPr lang="en-US" sz="2400" dirty="0" err="1"/>
              <a:t>Rb</a:t>
            </a:r>
            <a:r>
              <a:rPr lang="en-US" sz="2400" dirty="0"/>
              <a:t>,</a:t>
            </a:r>
            <a:r>
              <a:rPr lang="en-US" sz="2400" baseline="-25000" dirty="0"/>
              <a:t> </a:t>
            </a:r>
            <a:r>
              <a:rPr lang="en-US" sz="2400" dirty="0"/>
              <a:t>T</a:t>
            </a:r>
            <a:r>
              <a:rPr lang="en-US" sz="2400" baseline="-25000" dirty="0"/>
              <a:t>c</a:t>
            </a:r>
            <a:r>
              <a:rPr lang="en-US" sz="2400" dirty="0"/>
              <a:t>=0.75 K</a:t>
            </a:r>
          </a:p>
          <a:p>
            <a:pPr marL="0" indent="0">
              <a:buNone/>
            </a:pPr>
            <a:endParaRPr lang="en-US" dirty="0"/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20" name="Picture 19" descr="Pub_Transport.png">
            <a:extLst>
              <a:ext uri="{FF2B5EF4-FFF2-40B4-BE49-F238E27FC236}">
                <a16:creationId xmlns:a16="http://schemas.microsoft.com/office/drawing/2014/main" id="{E0B67951-F629-4671-AC38-D1F7873E6A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55546" r="65778" b="-952"/>
          <a:stretch/>
        </p:blipFill>
        <p:spPr>
          <a:xfrm>
            <a:off x="85060" y="1714873"/>
            <a:ext cx="3074780" cy="2646605"/>
          </a:xfrm>
          <a:prstGeom prst="rect">
            <a:avLst/>
          </a:prstGeom>
          <a:ln>
            <a:noFill/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B8A422-4D1D-482F-8790-C55EAEFB78FA}"/>
              </a:ext>
            </a:extLst>
          </p:cNvPr>
          <p:cNvSpPr/>
          <p:nvPr/>
        </p:nvSpPr>
        <p:spPr>
          <a:xfrm>
            <a:off x="79748" y="1289494"/>
            <a:ext cx="170343" cy="2522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BD2227-8617-490B-B7B4-27D518076FEC}"/>
              </a:ext>
            </a:extLst>
          </p:cNvPr>
          <p:cNvSpPr txBox="1"/>
          <p:nvPr/>
        </p:nvSpPr>
        <p:spPr>
          <a:xfrm>
            <a:off x="173242" y="1213752"/>
            <a:ext cx="278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Ortiz et al., Phys. Rev. Lett. (2020)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3B3AFA-33C8-44E2-B388-DC4804E5A4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816"/>
          <a:stretch/>
        </p:blipFill>
        <p:spPr>
          <a:xfrm>
            <a:off x="2898201" y="1392421"/>
            <a:ext cx="2949379" cy="2969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CA8D62-27F5-4E0F-9FF0-95874371F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685" y="4247074"/>
            <a:ext cx="2786810" cy="25927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3ECCA5-6D45-41EE-BF84-5E2494B78904}"/>
              </a:ext>
            </a:extLst>
          </p:cNvPr>
          <p:cNvSpPr txBox="1"/>
          <p:nvPr/>
        </p:nvSpPr>
        <p:spPr>
          <a:xfrm>
            <a:off x="3359866" y="1213752"/>
            <a:ext cx="279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Ortiz et al., Phys. Rev. Mat. (2021)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9D7D24-ADF9-4485-AF2A-1C7E61E35469}"/>
              </a:ext>
            </a:extLst>
          </p:cNvPr>
          <p:cNvSpPr/>
          <p:nvPr/>
        </p:nvSpPr>
        <p:spPr>
          <a:xfrm>
            <a:off x="2997010" y="1353289"/>
            <a:ext cx="251238" cy="252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B7E524-C528-4640-B77F-B2A4CEC25952}"/>
              </a:ext>
            </a:extLst>
          </p:cNvPr>
          <p:cNvSpPr/>
          <p:nvPr/>
        </p:nvSpPr>
        <p:spPr>
          <a:xfrm>
            <a:off x="3019090" y="4299161"/>
            <a:ext cx="251238" cy="252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82921-F701-45B7-8EAC-423E571CEB04}"/>
              </a:ext>
            </a:extLst>
          </p:cNvPr>
          <p:cNvSpPr txBox="1"/>
          <p:nvPr/>
        </p:nvSpPr>
        <p:spPr>
          <a:xfrm>
            <a:off x="6236421" y="1207884"/>
            <a:ext cx="301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Yin et al., Chin. Phys. Lett. (2021)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A2D3D9-0D7A-4C00-8465-7F616D21BA82}"/>
              </a:ext>
            </a:extLst>
          </p:cNvPr>
          <p:cNvSpPr/>
          <p:nvPr/>
        </p:nvSpPr>
        <p:spPr>
          <a:xfrm>
            <a:off x="6275628" y="4559458"/>
            <a:ext cx="251238" cy="252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BDD1434-412E-4FB1-8E4E-528B2736C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815" y="1819277"/>
            <a:ext cx="3278775" cy="21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6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1EFD-A32D-4ABD-8E7F-4E359B31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7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D29DA-FD80-442D-93EF-6351AA8FB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352550"/>
            <a:ext cx="5572125" cy="4824413"/>
          </a:xfrm>
        </p:spPr>
        <p:txBody>
          <a:bodyPr>
            <a:normAutofit/>
          </a:bodyPr>
          <a:lstStyle/>
          <a:p>
            <a:r>
              <a:rPr lang="en-US" dirty="0" err="1"/>
              <a:t>Flatband</a:t>
            </a:r>
            <a:r>
              <a:rPr lang="en-US" dirty="0"/>
              <a:t> filling materials examples</a:t>
            </a:r>
          </a:p>
          <a:p>
            <a:pPr lvl="1"/>
            <a:r>
              <a:rPr lang="en-US" dirty="0"/>
              <a:t>Correlation effects, magnetic order</a:t>
            </a:r>
          </a:p>
          <a:p>
            <a:r>
              <a:rPr lang="en-US" dirty="0"/>
              <a:t>Dirac filling materials examples</a:t>
            </a:r>
          </a:p>
          <a:p>
            <a:pPr lvl="1"/>
            <a:r>
              <a:rPr lang="en-US" dirty="0"/>
              <a:t>Large AHE, strong Berry curvature</a:t>
            </a:r>
          </a:p>
          <a:p>
            <a:r>
              <a:rPr lang="en-US" dirty="0"/>
              <a:t>Van Hove Filling materials examples</a:t>
            </a:r>
          </a:p>
          <a:p>
            <a:pPr lvl="1"/>
            <a:r>
              <a:rPr lang="en-US" dirty="0"/>
              <a:t>Charge density wave order</a:t>
            </a:r>
          </a:p>
          <a:p>
            <a:pPr lvl="1"/>
            <a:r>
              <a:rPr lang="en-US" dirty="0"/>
              <a:t>Superconductivity</a:t>
            </a:r>
          </a:p>
          <a:p>
            <a:r>
              <a:rPr lang="en-US" dirty="0"/>
              <a:t>Interfacing </a:t>
            </a:r>
            <a:r>
              <a:rPr lang="en-US" dirty="0" err="1"/>
              <a:t>kagome</a:t>
            </a:r>
            <a:r>
              <a:rPr lang="en-US" dirty="0"/>
              <a:t> nets with other active layers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F3C423-2120-458D-BEEB-F63DE0D19675}"/>
              </a:ext>
            </a:extLst>
          </p:cNvPr>
          <p:cNvGrpSpPr/>
          <p:nvPr/>
        </p:nvGrpSpPr>
        <p:grpSpPr>
          <a:xfrm>
            <a:off x="6677578" y="1236493"/>
            <a:ext cx="4780997" cy="5497682"/>
            <a:chOff x="6344202" y="931807"/>
            <a:chExt cx="5153647" cy="59261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4C736A-1579-40F2-812E-AC0D7637EB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5537" y="1124717"/>
              <a:ext cx="4583070" cy="5524500"/>
              <a:chOff x="4052736" y="0"/>
              <a:chExt cx="6132664" cy="7392406"/>
            </a:xfrm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4352BF78-9E51-4AF2-82C1-345D749D048F}"/>
                  </a:ext>
                </a:extLst>
              </p:cNvPr>
              <p:cNvSpPr/>
              <p:nvPr/>
            </p:nvSpPr>
            <p:spPr>
              <a:xfrm>
                <a:off x="5797082" y="0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DB37DF0F-4496-4522-AC3F-AD3B21213A4F}"/>
                  </a:ext>
                </a:extLst>
              </p:cNvPr>
              <p:cNvSpPr/>
              <p:nvPr/>
            </p:nvSpPr>
            <p:spPr>
              <a:xfrm rot="3600000">
                <a:off x="8196580" y="1385352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6F32B244-23E7-4D6D-A281-2948384EE40A}"/>
                  </a:ext>
                </a:extLst>
              </p:cNvPr>
              <p:cNvSpPr/>
              <p:nvPr/>
            </p:nvSpPr>
            <p:spPr>
              <a:xfrm rot="3600000">
                <a:off x="3905417" y="1385351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E2B93DB9-1D5A-4C5C-BFCA-30CFED5EC3FF}"/>
                  </a:ext>
                </a:extLst>
              </p:cNvPr>
              <p:cNvSpPr/>
              <p:nvPr/>
            </p:nvSpPr>
            <p:spPr>
              <a:xfrm rot="7200000">
                <a:off x="8196580" y="4156053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772D9EAF-0EC6-4410-917A-BCFB3D4A957D}"/>
                  </a:ext>
                </a:extLst>
              </p:cNvPr>
              <p:cNvSpPr/>
              <p:nvPr/>
            </p:nvSpPr>
            <p:spPr>
              <a:xfrm rot="7200000">
                <a:off x="3905416" y="4165555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C6DF79A-AEB5-4918-B49B-A34BB6E28187}"/>
                  </a:ext>
                </a:extLst>
              </p:cNvPr>
              <p:cNvSpPr/>
              <p:nvPr/>
            </p:nvSpPr>
            <p:spPr>
              <a:xfrm rot="10800000">
                <a:off x="5797082" y="5550906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7FF6AB-3854-4C8A-8189-CC58A78DDD38}"/>
                </a:ext>
              </a:extLst>
            </p:cNvPr>
            <p:cNvSpPr/>
            <p:nvPr/>
          </p:nvSpPr>
          <p:spPr>
            <a:xfrm>
              <a:off x="7078183" y="3645667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6CF1A1-FC02-47D7-9290-C9C77F8097F3}"/>
                </a:ext>
              </a:extLst>
            </p:cNvPr>
            <p:cNvSpPr/>
            <p:nvPr/>
          </p:nvSpPr>
          <p:spPr>
            <a:xfrm>
              <a:off x="6344202" y="2287753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60471A-7A2B-4504-BCC5-C8FF6AEF3EAE}"/>
                </a:ext>
              </a:extLst>
            </p:cNvPr>
            <p:cNvSpPr/>
            <p:nvPr/>
          </p:nvSpPr>
          <p:spPr>
            <a:xfrm>
              <a:off x="7860465" y="2285759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09ED60-8056-4839-A23B-2B5AB7B27243}"/>
                </a:ext>
              </a:extLst>
            </p:cNvPr>
            <p:cNvSpPr/>
            <p:nvPr/>
          </p:nvSpPr>
          <p:spPr>
            <a:xfrm>
              <a:off x="7906398" y="5053200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F958DE-D1F5-4FE1-80F9-C086BC565784}"/>
                </a:ext>
              </a:extLst>
            </p:cNvPr>
            <p:cNvSpPr/>
            <p:nvPr/>
          </p:nvSpPr>
          <p:spPr>
            <a:xfrm>
              <a:off x="6344202" y="5050775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34CC86-66C4-4D9C-8F95-77E48D2774E3}"/>
                </a:ext>
              </a:extLst>
            </p:cNvPr>
            <p:cNvSpPr/>
            <p:nvPr/>
          </p:nvSpPr>
          <p:spPr>
            <a:xfrm>
              <a:off x="9468594" y="5050775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B1418B-CE62-457C-BC74-EF00F07733E6}"/>
                </a:ext>
              </a:extLst>
            </p:cNvPr>
            <p:cNvSpPr/>
            <p:nvPr/>
          </p:nvSpPr>
          <p:spPr>
            <a:xfrm>
              <a:off x="8704590" y="6432550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7021BC-7722-4A35-A245-DA6E47982CD4}"/>
                </a:ext>
              </a:extLst>
            </p:cNvPr>
            <p:cNvSpPr/>
            <p:nvPr/>
          </p:nvSpPr>
          <p:spPr>
            <a:xfrm>
              <a:off x="11064978" y="5034793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417694-8C0E-496F-A052-5AFFDF345DEE}"/>
                </a:ext>
              </a:extLst>
            </p:cNvPr>
            <p:cNvSpPr/>
            <p:nvPr/>
          </p:nvSpPr>
          <p:spPr>
            <a:xfrm>
              <a:off x="8704590" y="931807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4FF170-C220-41E2-99C9-9EFFFE410D13}"/>
                </a:ext>
              </a:extLst>
            </p:cNvPr>
            <p:cNvSpPr/>
            <p:nvPr/>
          </p:nvSpPr>
          <p:spPr>
            <a:xfrm>
              <a:off x="10319089" y="3677792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CEEAAF-3F8A-4DC7-AE06-5B2673807147}"/>
                </a:ext>
              </a:extLst>
            </p:cNvPr>
            <p:cNvSpPr/>
            <p:nvPr/>
          </p:nvSpPr>
          <p:spPr>
            <a:xfrm>
              <a:off x="11072399" y="2268703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7875BF-10CD-4388-A9C1-049C30C49960}"/>
                </a:ext>
              </a:extLst>
            </p:cNvPr>
            <p:cNvSpPr/>
            <p:nvPr/>
          </p:nvSpPr>
          <p:spPr>
            <a:xfrm>
              <a:off x="9502780" y="2273611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5731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104E-9E7F-419E-820D-52433497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1332"/>
          </a:xfrm>
        </p:spPr>
        <p:txBody>
          <a:bodyPr/>
          <a:lstStyle/>
          <a:p>
            <a:r>
              <a:rPr lang="en-US" dirty="0"/>
              <a:t>CDW structure: 2-fold rotational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1C44-B1FF-495B-8F7A-1E91025BB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8329" y="5506143"/>
            <a:ext cx="3133436" cy="126634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i="1" dirty="0" err="1"/>
              <a:t>Fmmm</a:t>
            </a:r>
            <a:r>
              <a:rPr lang="en-US" i="1" dirty="0"/>
              <a:t> </a:t>
            </a:r>
            <a:r>
              <a:rPr lang="en-US" dirty="0"/>
              <a:t>: 2×2×2 cell</a:t>
            </a:r>
          </a:p>
          <a:p>
            <a:pPr marL="0" indent="0" algn="ctr">
              <a:buNone/>
            </a:pPr>
            <a:r>
              <a:rPr lang="en-US" dirty="0"/>
              <a:t>Staggered </a:t>
            </a:r>
            <a:r>
              <a:rPr lang="en-US" dirty="0" err="1"/>
              <a:t>TrH</a:t>
            </a:r>
            <a:r>
              <a:rPr lang="en-US" dirty="0"/>
              <a:t> distortion</a:t>
            </a:r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B0F7-BCAB-41B7-9641-E820537E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2" y="1570182"/>
            <a:ext cx="2732400" cy="393994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F12CAC-7052-44BF-829C-BA85125EF191}"/>
              </a:ext>
            </a:extLst>
          </p:cNvPr>
          <p:cNvSpPr txBox="1">
            <a:spLocks/>
          </p:cNvSpPr>
          <p:nvPr/>
        </p:nvSpPr>
        <p:spPr>
          <a:xfrm>
            <a:off x="4424742" y="5507411"/>
            <a:ext cx="3133436" cy="12663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 err="1"/>
              <a:t>Fmmm</a:t>
            </a:r>
            <a:r>
              <a:rPr lang="en-US" i="1" dirty="0"/>
              <a:t> </a:t>
            </a:r>
            <a:r>
              <a:rPr lang="en-US" dirty="0"/>
              <a:t>: 2×2×2 cell</a:t>
            </a:r>
          </a:p>
          <a:p>
            <a:pPr marL="0" indent="0" algn="ctr">
              <a:buNone/>
            </a:pPr>
            <a:r>
              <a:rPr lang="en-US" dirty="0"/>
              <a:t>Staggered </a:t>
            </a:r>
            <a:r>
              <a:rPr lang="en-US" dirty="0" err="1"/>
              <a:t>TrH</a:t>
            </a:r>
            <a:r>
              <a:rPr lang="en-US" dirty="0"/>
              <a:t> distortion</a:t>
            </a:r>
            <a:endParaRPr lang="en-US" baseline="-25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DA44A9-17E5-4FFD-9AF4-7B4691E20BC6}"/>
              </a:ext>
            </a:extLst>
          </p:cNvPr>
          <p:cNvSpPr txBox="1">
            <a:spLocks/>
          </p:cNvSpPr>
          <p:nvPr/>
        </p:nvSpPr>
        <p:spPr>
          <a:xfrm>
            <a:off x="320762" y="5506142"/>
            <a:ext cx="3431471" cy="12663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i="1" dirty="0" err="1"/>
              <a:t>Cmmm</a:t>
            </a:r>
            <a:r>
              <a:rPr lang="en-US" sz="2600" i="1" dirty="0"/>
              <a:t> </a:t>
            </a:r>
            <a:r>
              <a:rPr lang="en-US" sz="2600" dirty="0"/>
              <a:t>: 2×2×4 cell</a:t>
            </a:r>
          </a:p>
          <a:p>
            <a:pPr marL="0" indent="0" algn="ctr">
              <a:buNone/>
            </a:pPr>
            <a:r>
              <a:rPr lang="en-US" sz="2600" dirty="0"/>
              <a:t>Star of David mixed with tri-hexagonal</a:t>
            </a:r>
            <a:endParaRPr lang="en-US" sz="26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7F441-F9CC-4FBA-B193-3113959B7D7B}"/>
              </a:ext>
            </a:extLst>
          </p:cNvPr>
          <p:cNvSpPr txBox="1"/>
          <p:nvPr/>
        </p:nvSpPr>
        <p:spPr>
          <a:xfrm>
            <a:off x="1111106" y="1031333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CsV</a:t>
            </a:r>
            <a:r>
              <a:rPr lang="en-US" sz="2800" b="1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  <a:r>
              <a:rPr lang="en-US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Sb</a:t>
            </a:r>
            <a:r>
              <a:rPr lang="en-US" sz="2800" b="1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A5391D-230E-4F7E-B82A-286901F459C2}"/>
              </a:ext>
            </a:extLst>
          </p:cNvPr>
          <p:cNvSpPr txBox="1"/>
          <p:nvPr/>
        </p:nvSpPr>
        <p:spPr>
          <a:xfrm>
            <a:off x="5243499" y="1011761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RbV</a:t>
            </a:r>
            <a:r>
              <a:rPr lang="en-US" sz="2800" b="1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  <a:r>
              <a:rPr lang="en-US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Sb</a:t>
            </a:r>
            <a:r>
              <a:rPr lang="en-US" sz="2800" b="1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111D5C-8D45-42B7-8016-43A947AF30AE}"/>
              </a:ext>
            </a:extLst>
          </p:cNvPr>
          <p:cNvSpPr txBox="1"/>
          <p:nvPr/>
        </p:nvSpPr>
        <p:spPr>
          <a:xfrm>
            <a:off x="9536191" y="989112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KV</a:t>
            </a:r>
            <a:r>
              <a:rPr lang="en-US" sz="2800" b="1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  <a:r>
              <a:rPr lang="en-US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Sb</a:t>
            </a:r>
            <a:r>
              <a:rPr lang="en-US" sz="2800" b="1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27913C-6D98-4738-B40D-EF7DBE28479F}"/>
              </a:ext>
            </a:extLst>
          </p:cNvPr>
          <p:cNvSpPr txBox="1"/>
          <p:nvPr/>
        </p:nvSpPr>
        <p:spPr>
          <a:xfrm>
            <a:off x="2953503" y="1644134"/>
            <a:ext cx="83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SoD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382D5-D607-4C91-9BF7-8B8C296E8662}"/>
              </a:ext>
            </a:extLst>
          </p:cNvPr>
          <p:cNvSpPr txBox="1"/>
          <p:nvPr/>
        </p:nvSpPr>
        <p:spPr>
          <a:xfrm>
            <a:off x="2953503" y="2408339"/>
            <a:ext cx="83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TrH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973B6A-E54F-4213-BE60-DB9173059281}"/>
              </a:ext>
            </a:extLst>
          </p:cNvPr>
          <p:cNvSpPr txBox="1"/>
          <p:nvPr/>
        </p:nvSpPr>
        <p:spPr>
          <a:xfrm>
            <a:off x="2953503" y="3193035"/>
            <a:ext cx="83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TrH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D9932-B414-4E54-911A-ADAEE4112D8B}"/>
              </a:ext>
            </a:extLst>
          </p:cNvPr>
          <p:cNvSpPr txBox="1"/>
          <p:nvPr/>
        </p:nvSpPr>
        <p:spPr>
          <a:xfrm>
            <a:off x="2953503" y="3916550"/>
            <a:ext cx="83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TrH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93C511-07A8-44EB-996A-A62477E72C75}"/>
              </a:ext>
            </a:extLst>
          </p:cNvPr>
          <p:cNvSpPr txBox="1"/>
          <p:nvPr/>
        </p:nvSpPr>
        <p:spPr>
          <a:xfrm>
            <a:off x="2953503" y="4536780"/>
            <a:ext cx="83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SoD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457398-DDDD-4FFC-9720-C3ED7CF2C781}"/>
              </a:ext>
            </a:extLst>
          </p:cNvPr>
          <p:cNvSpPr txBox="1"/>
          <p:nvPr/>
        </p:nvSpPr>
        <p:spPr>
          <a:xfrm>
            <a:off x="3846411" y="4970186"/>
            <a:ext cx="429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L. Kautzsch et al., Phys. Rev. Mat.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124DD-3342-4B39-A936-0CCA23221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91" y="1570182"/>
            <a:ext cx="3588439" cy="3437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8BE2FA-4FA6-401A-81E0-0E0DC644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528" y="1570182"/>
            <a:ext cx="3588439" cy="34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58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0FCB-FAA3-4FB5-8B9A-ED4F8836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8828"/>
            <a:ext cx="12192000" cy="1040017"/>
          </a:xfrm>
        </p:spPr>
        <p:txBody>
          <a:bodyPr/>
          <a:lstStyle/>
          <a:p>
            <a:r>
              <a:rPr lang="en-US" dirty="0"/>
              <a:t>Cumulative signs of broken TRS in CDW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47D87-A0F3-429E-95EA-E448F0AF2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06" y="1136100"/>
            <a:ext cx="10515600" cy="4351338"/>
          </a:xfrm>
        </p:spPr>
        <p:txBody>
          <a:bodyPr/>
          <a:lstStyle/>
          <a:p>
            <a:r>
              <a:rPr lang="en-US" dirty="0"/>
              <a:t>Signatures of broken TRS in a number of probes</a:t>
            </a:r>
          </a:p>
          <a:p>
            <a:pPr lvl="1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sR, STM, </a:t>
            </a:r>
            <a:r>
              <a:rPr lang="en-US" dirty="0" err="1"/>
              <a:t>magnetotransport</a:t>
            </a:r>
            <a:r>
              <a:rPr lang="en-US" dirty="0"/>
              <a:t>, Kerr, torque, …</a:t>
            </a:r>
          </a:p>
          <a:p>
            <a:r>
              <a:rPr lang="en-US" dirty="0"/>
              <a:t>Controversies exist in interpretation and reproducibility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96048-CF0F-4828-B7AE-1DD38511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0" y="3116316"/>
            <a:ext cx="2918627" cy="28115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D01C55-50EA-4982-AB06-C5772DB005C0}"/>
              </a:ext>
            </a:extLst>
          </p:cNvPr>
          <p:cNvGrpSpPr/>
          <p:nvPr/>
        </p:nvGrpSpPr>
        <p:grpSpPr>
          <a:xfrm>
            <a:off x="2952846" y="3181522"/>
            <a:ext cx="2796313" cy="2681159"/>
            <a:chOff x="3121011" y="2995448"/>
            <a:chExt cx="3062973" cy="28388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0B5355-845E-4235-B0E7-FE7E53957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1011" y="3022689"/>
              <a:ext cx="3062973" cy="2811573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FEF7B6-3A00-4429-914E-BBBD325435F1}"/>
                </a:ext>
              </a:extLst>
            </p:cNvPr>
            <p:cNvSpPr/>
            <p:nvPr/>
          </p:nvSpPr>
          <p:spPr>
            <a:xfrm>
              <a:off x="3163614" y="2995448"/>
              <a:ext cx="225972" cy="2837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C3E25E-519E-4834-A1E8-FA0652F3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070" y="3723932"/>
            <a:ext cx="6175924" cy="2203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DCF20C-37CB-4545-8787-96DB15D7A2D5}"/>
              </a:ext>
            </a:extLst>
          </p:cNvPr>
          <p:cNvSpPr txBox="1"/>
          <p:nvPr/>
        </p:nvSpPr>
        <p:spPr>
          <a:xfrm>
            <a:off x="-152400" y="2714381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Xing et al., Nature (2024).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FC9DC5-8665-408E-A1CB-F1597FD7F837}"/>
              </a:ext>
            </a:extLst>
          </p:cNvPr>
          <p:cNvSpPr/>
          <p:nvPr/>
        </p:nvSpPr>
        <p:spPr>
          <a:xfrm>
            <a:off x="5975350" y="3822700"/>
            <a:ext cx="323850" cy="317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99A831-0639-43B6-8C7D-9757D62903A9}"/>
              </a:ext>
            </a:extLst>
          </p:cNvPr>
          <p:cNvSpPr/>
          <p:nvPr/>
        </p:nvSpPr>
        <p:spPr>
          <a:xfrm>
            <a:off x="9239154" y="3723932"/>
            <a:ext cx="323850" cy="317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7152C0-94B1-4C87-8287-1D94E4EC794D}"/>
              </a:ext>
            </a:extLst>
          </p:cNvPr>
          <p:cNvSpPr txBox="1"/>
          <p:nvPr/>
        </p:nvSpPr>
        <p:spPr>
          <a:xfrm>
            <a:off x="1431924" y="6000445"/>
            <a:ext cx="9086851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Piezomagnetic response observed in STM and electron transport:  TRS broken but signatures highly impacted by strain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993F3B-253B-46AF-ACEA-7BBA3E8F4B9A}"/>
              </a:ext>
            </a:extLst>
          </p:cNvPr>
          <p:cNvGrpSpPr/>
          <p:nvPr/>
        </p:nvGrpSpPr>
        <p:grpSpPr>
          <a:xfrm>
            <a:off x="8008345" y="945554"/>
            <a:ext cx="4887849" cy="3111207"/>
            <a:chOff x="8008345" y="945554"/>
            <a:chExt cx="4887849" cy="31112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08A9DD-440F-44D8-9EDE-61B66833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0439" y="1188854"/>
              <a:ext cx="2623662" cy="286790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26E57C-5EC6-4ADB-A1AC-C73167746112}"/>
                </a:ext>
              </a:extLst>
            </p:cNvPr>
            <p:cNvSpPr txBox="1"/>
            <p:nvPr/>
          </p:nvSpPr>
          <p:spPr>
            <a:xfrm>
              <a:off x="8008345" y="945554"/>
              <a:ext cx="4887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Li et al., Phys. Rev. Lett 132, 146501 (2024)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38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9C44-469F-4089-BAB9-E60BE881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Material example 2: RV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AC89-620A-4F03-9F77-E1C130D42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577" y="1291856"/>
            <a:ext cx="4657060" cy="539070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MgFe</a:t>
            </a:r>
            <a:r>
              <a:rPr lang="en-US" baseline="-25000" dirty="0"/>
              <a:t>6</a:t>
            </a:r>
            <a:r>
              <a:rPr lang="en-US" dirty="0"/>
              <a:t>Ge</a:t>
            </a:r>
            <a:r>
              <a:rPr lang="en-US" baseline="-25000" dirty="0"/>
              <a:t>6</a:t>
            </a:r>
            <a:r>
              <a:rPr lang="en-US" dirty="0"/>
              <a:t> structure type</a:t>
            </a:r>
          </a:p>
          <a:p>
            <a:r>
              <a:rPr lang="en-US" dirty="0"/>
              <a:t>P6/mmm space group</a:t>
            </a:r>
          </a:p>
          <a:p>
            <a:r>
              <a:rPr lang="en-US" dirty="0"/>
              <a:t>[V</a:t>
            </a:r>
            <a:r>
              <a:rPr lang="en-US" baseline="-25000" dirty="0"/>
              <a:t>3</a:t>
            </a:r>
            <a:r>
              <a:rPr lang="en-US" dirty="0"/>
              <a:t>Sn2][RSn1][V</a:t>
            </a:r>
            <a:r>
              <a:rPr lang="en-US" baseline="-25000" dirty="0"/>
              <a:t>3</a:t>
            </a:r>
            <a:r>
              <a:rPr lang="en-US" dirty="0"/>
              <a:t>Sn2][Sn3]</a:t>
            </a:r>
          </a:p>
          <a:p>
            <a:pPr lvl="1"/>
            <a:r>
              <a:rPr lang="en-US" dirty="0"/>
              <a:t>L. </a:t>
            </a:r>
            <a:r>
              <a:rPr lang="en-US" dirty="0" err="1"/>
              <a:t>Romaka</a:t>
            </a:r>
            <a:r>
              <a:rPr lang="en-US" dirty="0"/>
              <a:t> et al. J. All. Comp. (2011)</a:t>
            </a:r>
          </a:p>
          <a:p>
            <a:r>
              <a:rPr lang="en-US" dirty="0"/>
              <a:t>Ideal V </a:t>
            </a:r>
            <a:r>
              <a:rPr lang="en-US" dirty="0" err="1"/>
              <a:t>kagome</a:t>
            </a:r>
            <a:r>
              <a:rPr lang="en-US" dirty="0"/>
              <a:t> net</a:t>
            </a:r>
          </a:p>
          <a:p>
            <a:r>
              <a:rPr lang="en-US" dirty="0"/>
              <a:t>Triangular lattice of R-site ions</a:t>
            </a:r>
          </a:p>
          <a:p>
            <a:r>
              <a:rPr lang="en-US" dirty="0"/>
              <a:t>Affords independent control of R-site magnetism and V-site </a:t>
            </a:r>
            <a:r>
              <a:rPr lang="en-US" dirty="0" err="1"/>
              <a:t>kagome</a:t>
            </a:r>
            <a:r>
              <a:rPr lang="en-US" dirty="0"/>
              <a:t> 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A9530-ABC0-4264-93ED-9D92FC90EB35}"/>
              </a:ext>
            </a:extLst>
          </p:cNvPr>
          <p:cNvSpPr txBox="1"/>
          <p:nvPr/>
        </p:nvSpPr>
        <p:spPr>
          <a:xfrm>
            <a:off x="1172240" y="5835562"/>
            <a:ext cx="498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Ganesh Pokharel et al., Phys. Rev. B (2021)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B2FEC-A8BA-4E39-8057-2F75A8EF304C}"/>
              </a:ext>
            </a:extLst>
          </p:cNvPr>
          <p:cNvGrpSpPr/>
          <p:nvPr/>
        </p:nvGrpSpPr>
        <p:grpSpPr>
          <a:xfrm>
            <a:off x="0" y="1932342"/>
            <a:ext cx="7400755" cy="3793292"/>
            <a:chOff x="73933" y="1251857"/>
            <a:chExt cx="8331943" cy="44988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A2C2C6-4FC9-460A-9D33-07C624BB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33" y="1251857"/>
              <a:ext cx="8331943" cy="4498889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1A57BBE-9C0D-4F87-9FD2-CE608B903015}"/>
                </a:ext>
              </a:extLst>
            </p:cNvPr>
            <p:cNvSpPr/>
            <p:nvPr/>
          </p:nvSpPr>
          <p:spPr>
            <a:xfrm>
              <a:off x="4114800" y="1382233"/>
              <a:ext cx="329609" cy="3030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617B9AB-FA6D-4307-9310-D6DAB7191C84}"/>
                </a:ext>
              </a:extLst>
            </p:cNvPr>
            <p:cNvSpPr/>
            <p:nvPr/>
          </p:nvSpPr>
          <p:spPr>
            <a:xfrm>
              <a:off x="4125432" y="3338775"/>
              <a:ext cx="329609" cy="3030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507DDB9-DEB3-4FBD-BA14-E011D31B93D2}"/>
                </a:ext>
              </a:extLst>
            </p:cNvPr>
            <p:cNvSpPr/>
            <p:nvPr/>
          </p:nvSpPr>
          <p:spPr>
            <a:xfrm>
              <a:off x="328676" y="1382232"/>
              <a:ext cx="329609" cy="3030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7160DC3-AE9E-4DF6-B694-2333C1462D52}"/>
                </a:ext>
              </a:extLst>
            </p:cNvPr>
            <p:cNvSpPr/>
            <p:nvPr/>
          </p:nvSpPr>
          <p:spPr>
            <a:xfrm>
              <a:off x="339308" y="3277486"/>
              <a:ext cx="329609" cy="3030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6209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CF70-2E43-4520-B108-40D1124C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0981"/>
          </a:xfrm>
        </p:spPr>
        <p:txBody>
          <a:bodyPr/>
          <a:lstStyle/>
          <a:p>
            <a:r>
              <a:rPr lang="en-US" dirty="0"/>
              <a:t>DFT </a:t>
            </a:r>
            <a:r>
              <a:rPr lang="en-US" dirty="0" err="1"/>
              <a:t>bandstructure</a:t>
            </a:r>
            <a:r>
              <a:rPr lang="en-US" dirty="0"/>
              <a:t> of </a:t>
            </a:r>
            <a:r>
              <a:rPr lang="en-US" i="1" dirty="0"/>
              <a:t>R</a:t>
            </a:r>
            <a:r>
              <a:rPr lang="en-US" dirty="0"/>
              <a:t>V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4405C-067D-4177-A5EA-0DB18BE6B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812" y="5699051"/>
            <a:ext cx="10578840" cy="100954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Flat band above ~0.4 above E</a:t>
            </a:r>
            <a:r>
              <a:rPr lang="en-US" baseline="-25000" dirty="0"/>
              <a:t>F</a:t>
            </a:r>
          </a:p>
          <a:p>
            <a:r>
              <a:rPr lang="en-US" dirty="0"/>
              <a:t>Dirac points at K-point and saddle points at M-point close to E</a:t>
            </a:r>
            <a:r>
              <a:rPr lang="en-US" baseline="-25000" dirty="0"/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91508-7F2E-40CA-B5AC-BD52608E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6" y="1395672"/>
            <a:ext cx="5789156" cy="36682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640C4A-D40B-4EC6-98A7-A5F76AB3EB0F}"/>
              </a:ext>
            </a:extLst>
          </p:cNvPr>
          <p:cNvSpPr/>
          <p:nvPr/>
        </p:nvSpPr>
        <p:spPr>
          <a:xfrm>
            <a:off x="5932967" y="1499191"/>
            <a:ext cx="308345" cy="3455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7F765B-922E-4782-A24B-A7C2AF145E1D}"/>
              </a:ext>
            </a:extLst>
          </p:cNvPr>
          <p:cNvSpPr/>
          <p:nvPr/>
        </p:nvSpPr>
        <p:spPr>
          <a:xfrm>
            <a:off x="351244" y="1555898"/>
            <a:ext cx="308345" cy="3455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C3141-17D8-45F5-A21B-87D2F6CAA145}"/>
              </a:ext>
            </a:extLst>
          </p:cNvPr>
          <p:cNvSpPr txBox="1"/>
          <p:nvPr/>
        </p:nvSpPr>
        <p:spPr>
          <a:xfrm>
            <a:off x="869212" y="5092996"/>
            <a:ext cx="498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Ganesh Pokharel et al., Phys. Rev. B (2021)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655845-9E7F-4E74-9F7D-D4902096CD0E}"/>
              </a:ext>
            </a:extLst>
          </p:cNvPr>
          <p:cNvSpPr txBox="1"/>
          <p:nvPr/>
        </p:nvSpPr>
        <p:spPr>
          <a:xfrm>
            <a:off x="1948416" y="970072"/>
            <a:ext cx="216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YV</a:t>
            </a:r>
            <a:r>
              <a:rPr lang="en-US" sz="2400" b="1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6</a:t>
            </a:r>
            <a:r>
              <a:rPr lang="en-US" sz="24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Sn</a:t>
            </a:r>
            <a:r>
              <a:rPr lang="en-US" sz="2400" b="1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6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95DC49-65C4-4274-B3F4-5DE83996F98F}"/>
              </a:ext>
            </a:extLst>
          </p:cNvPr>
          <p:cNvSpPr txBox="1">
            <a:spLocks/>
          </p:cNvSpPr>
          <p:nvPr/>
        </p:nvSpPr>
        <p:spPr>
          <a:xfrm>
            <a:off x="5942296" y="1141594"/>
            <a:ext cx="5700356" cy="4439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Multiple magnetic ground states</a:t>
            </a:r>
          </a:p>
          <a:p>
            <a:r>
              <a:rPr lang="en-US" i="1" dirty="0"/>
              <a:t>R</a:t>
            </a:r>
            <a:r>
              <a:rPr lang="en-US" dirty="0"/>
              <a:t>=Tb</a:t>
            </a:r>
          </a:p>
          <a:p>
            <a:pPr lvl="1"/>
            <a:r>
              <a:rPr lang="en-US" dirty="0"/>
              <a:t>Strong uniaxial ferromagnet</a:t>
            </a:r>
          </a:p>
          <a:p>
            <a:pPr lvl="1"/>
            <a:r>
              <a:rPr lang="en-US" dirty="0"/>
              <a:t>Pokharel et al., PRM (2022)</a:t>
            </a:r>
          </a:p>
          <a:p>
            <a:pPr lvl="1"/>
            <a:r>
              <a:rPr lang="en-US" dirty="0"/>
              <a:t>E. Rosenberg et al., PRB (2022)</a:t>
            </a:r>
          </a:p>
          <a:p>
            <a:r>
              <a:rPr lang="en-US" i="1" dirty="0"/>
              <a:t>R</a:t>
            </a:r>
            <a:r>
              <a:rPr lang="en-US" dirty="0"/>
              <a:t>=</a:t>
            </a:r>
            <a:r>
              <a:rPr lang="en-US" dirty="0" err="1"/>
              <a:t>Gd</a:t>
            </a:r>
            <a:endParaRPr lang="en-US" dirty="0"/>
          </a:p>
          <a:p>
            <a:pPr lvl="1"/>
            <a:r>
              <a:rPr lang="en-US" dirty="0"/>
              <a:t>Incommensurate multi-</a:t>
            </a:r>
            <a:r>
              <a:rPr lang="en-US" b="1" dirty="0"/>
              <a:t>q</a:t>
            </a:r>
            <a:r>
              <a:rPr lang="en-US" dirty="0"/>
              <a:t> order</a:t>
            </a:r>
          </a:p>
          <a:p>
            <a:pPr lvl="1"/>
            <a:r>
              <a:rPr lang="en-US" dirty="0"/>
              <a:t>Porter et al., PRB (2023)</a:t>
            </a:r>
          </a:p>
          <a:p>
            <a:r>
              <a:rPr lang="en-US" i="1" dirty="0"/>
              <a:t>R</a:t>
            </a:r>
            <a:r>
              <a:rPr lang="en-US" dirty="0"/>
              <a:t>=</a:t>
            </a:r>
            <a:r>
              <a:rPr lang="en-US" dirty="0" err="1"/>
              <a:t>Er</a:t>
            </a:r>
            <a:r>
              <a:rPr lang="en-US" dirty="0"/>
              <a:t>, Tm</a:t>
            </a:r>
          </a:p>
          <a:p>
            <a:pPr lvl="1"/>
            <a:r>
              <a:rPr lang="en-US" dirty="0"/>
              <a:t>Easy-plane AF, no order</a:t>
            </a:r>
          </a:p>
          <a:p>
            <a:pPr lvl="1"/>
            <a:r>
              <a:rPr lang="en-US" dirty="0"/>
              <a:t>Lee et al., PRM (2022)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8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C63D6-BC70-40B8-BB6A-CF0307E0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5609"/>
          </a:xfrm>
        </p:spPr>
        <p:txBody>
          <a:bodyPr/>
          <a:lstStyle/>
          <a:p>
            <a:r>
              <a:rPr lang="en-US" dirty="0"/>
              <a:t>Charge order in ScV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 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=Sc)</a:t>
            </a:r>
            <a:endParaRPr lang="en-US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68C0C-93D1-494A-8FB4-10975EA77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8" y="1772773"/>
            <a:ext cx="3514644" cy="4805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9F3283-6634-42C1-BA1A-7F32A8A94E7F}"/>
              </a:ext>
            </a:extLst>
          </p:cNvPr>
          <p:cNvSpPr txBox="1"/>
          <p:nvPr/>
        </p:nvSpPr>
        <p:spPr>
          <a:xfrm>
            <a:off x="-295346" y="1327649"/>
            <a:ext cx="498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H.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Arachchige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Phys. Rev. Lett.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03431-47F9-4FEA-81C2-8EA5B428E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984" y="2285999"/>
            <a:ext cx="3249919" cy="3520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6A513-DD15-421A-85F3-235A7225C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615" y="1251857"/>
            <a:ext cx="2263263" cy="5515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F7C65D-4144-4F90-BB9C-696568B5AEA2}"/>
              </a:ext>
            </a:extLst>
          </p:cNvPr>
          <p:cNvSpPr txBox="1"/>
          <p:nvPr/>
        </p:nvSpPr>
        <p:spPr>
          <a:xfrm>
            <a:off x="5731543" y="2809802"/>
            <a:ext cx="498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q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=(1/3, 1/3, 1/3)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59FF76-3BA6-4D91-A674-6904BEC5588A}"/>
                  </a:ext>
                </a:extLst>
              </p:cNvPr>
              <p:cNvSpPr txBox="1"/>
              <p:nvPr/>
            </p:nvSpPr>
            <p:spPr>
              <a:xfrm>
                <a:off x="6937794" y="3236909"/>
                <a:ext cx="2467931" cy="50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𝟑</m:t>
                          </m:r>
                        </m:e>
                      </m:ra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59FF76-3BA6-4D91-A674-6904BEC55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794" y="3236909"/>
                <a:ext cx="2467931" cy="5052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3EF5259D-130D-4B71-8038-59E17D91B51C}"/>
              </a:ext>
            </a:extLst>
          </p:cNvPr>
          <p:cNvSpPr/>
          <p:nvPr/>
        </p:nvSpPr>
        <p:spPr>
          <a:xfrm>
            <a:off x="7565657" y="3702937"/>
            <a:ext cx="1313121" cy="4082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29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1B6B69-B8D5-4C4D-BB35-9AA9114F8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61" y="1095153"/>
            <a:ext cx="3080676" cy="5555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7E2895-C61F-4A15-A31E-95987EA9E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468" y="1605516"/>
            <a:ext cx="3054721" cy="4079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4CF97-DF67-4EC7-8B45-149384F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5153"/>
          </a:xfrm>
        </p:spPr>
        <p:txBody>
          <a:bodyPr/>
          <a:lstStyle/>
          <a:p>
            <a:r>
              <a:rPr lang="en-US" dirty="0"/>
              <a:t>Lattice distortion in ScV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DD6635-6E94-4056-AC3E-CB2CAAA9725F}"/>
              </a:ext>
            </a:extLst>
          </p:cNvPr>
          <p:cNvGrpSpPr/>
          <p:nvPr/>
        </p:nvGrpSpPr>
        <p:grpSpPr>
          <a:xfrm>
            <a:off x="3325198" y="1982972"/>
            <a:ext cx="4818475" cy="4017243"/>
            <a:chOff x="3325198" y="1982972"/>
            <a:chExt cx="4818475" cy="40172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142B85-1BCE-4278-BFA6-F2815FF9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5198" y="2002373"/>
              <a:ext cx="4818475" cy="3997842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898D97-5EE5-4700-8026-B69ACCDC8BBF}"/>
                </a:ext>
              </a:extLst>
            </p:cNvPr>
            <p:cNvSpPr/>
            <p:nvPr/>
          </p:nvSpPr>
          <p:spPr>
            <a:xfrm>
              <a:off x="3429000" y="1982972"/>
              <a:ext cx="446567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47EC3A-0FA8-49E4-B8DC-E7CCDC6D2E32}"/>
              </a:ext>
            </a:extLst>
          </p:cNvPr>
          <p:cNvCxnSpPr/>
          <p:nvPr/>
        </p:nvCxnSpPr>
        <p:spPr>
          <a:xfrm>
            <a:off x="3136605" y="1919177"/>
            <a:ext cx="3195083" cy="20999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DE0819-3DF3-4844-9F1C-4999A8E361F1}"/>
              </a:ext>
            </a:extLst>
          </p:cNvPr>
          <p:cNvSpPr/>
          <p:nvPr/>
        </p:nvSpPr>
        <p:spPr>
          <a:xfrm>
            <a:off x="271130" y="1137684"/>
            <a:ext cx="2931807" cy="419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E531D5-A18E-4C0D-8D30-CB6C8C4EB507}"/>
                  </a:ext>
                </a:extLst>
              </p:cNvPr>
              <p:cNvSpPr txBox="1"/>
              <p:nvPr/>
            </p:nvSpPr>
            <p:spPr>
              <a:xfrm>
                <a:off x="345811" y="1198911"/>
                <a:ext cx="2467931" cy="50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𝟑</m:t>
                          </m:r>
                        </m:e>
                      </m:ra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E531D5-A18E-4C0D-8D30-CB6C8C4EB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11" y="1198911"/>
                <a:ext cx="2467931" cy="5052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54DC5FF-D1B4-4DEB-8F04-CC911F8538FF}"/>
              </a:ext>
            </a:extLst>
          </p:cNvPr>
          <p:cNvSpPr/>
          <p:nvPr/>
        </p:nvSpPr>
        <p:spPr>
          <a:xfrm>
            <a:off x="9021726" y="1605516"/>
            <a:ext cx="2658139" cy="408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C19A450-6789-4E2A-8179-2009570A21AD}"/>
                  </a:ext>
                </a:extLst>
              </p:cNvPr>
              <p:cNvSpPr txBox="1"/>
              <p:nvPr/>
            </p:nvSpPr>
            <p:spPr>
              <a:xfrm>
                <a:off x="9021726" y="1608968"/>
                <a:ext cx="2467931" cy="50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𝟑</m:t>
                          </m:r>
                        </m:e>
                      </m:ra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C19A450-6789-4E2A-8179-2009570A2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726" y="1608968"/>
                <a:ext cx="2467931" cy="5052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D331E9-3155-4949-AC6B-84A41C9B5972}"/>
              </a:ext>
            </a:extLst>
          </p:cNvPr>
          <p:cNvCxnSpPr>
            <a:cxnSpLocks/>
          </p:cNvCxnSpPr>
          <p:nvPr/>
        </p:nvCxnSpPr>
        <p:spPr>
          <a:xfrm flipH="1">
            <a:off x="6557751" y="2278912"/>
            <a:ext cx="2316905" cy="282471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A7FD8E-4EBF-4560-AEFD-2BF90551072F}"/>
              </a:ext>
            </a:extLst>
          </p:cNvPr>
          <p:cNvSpPr txBox="1"/>
          <p:nvPr/>
        </p:nvSpPr>
        <p:spPr>
          <a:xfrm>
            <a:off x="3201051" y="1184426"/>
            <a:ext cx="498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Tan and Yan, Phys. Rev. Lett. (2023)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3A581-5851-433C-9EFF-E62A8EC79547}"/>
              </a:ext>
            </a:extLst>
          </p:cNvPr>
          <p:cNvSpPr/>
          <p:nvPr/>
        </p:nvSpPr>
        <p:spPr>
          <a:xfrm>
            <a:off x="178594" y="2686049"/>
            <a:ext cx="357187" cy="1333057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1DFAE7-F17F-427E-AB46-689D55EB5526}"/>
              </a:ext>
            </a:extLst>
          </p:cNvPr>
          <p:cNvSpPr/>
          <p:nvPr/>
        </p:nvSpPr>
        <p:spPr>
          <a:xfrm>
            <a:off x="8753918" y="3173830"/>
            <a:ext cx="357187" cy="1347344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47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B6D2-312F-4526-8EC3-8B9F51A8D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6585"/>
          </a:xfrm>
        </p:spPr>
        <p:txBody>
          <a:bodyPr/>
          <a:lstStyle/>
          <a:p>
            <a:r>
              <a:rPr lang="en-US" dirty="0"/>
              <a:t>High-temperature charge correlations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21764-CEC6-42CB-965B-0E2D1EE62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0" b="1076"/>
          <a:stretch/>
        </p:blipFill>
        <p:spPr>
          <a:xfrm>
            <a:off x="172279" y="1338470"/>
            <a:ext cx="11648661" cy="4790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1DED30-0F0F-4E73-A9AE-753ED8FD0E85}"/>
                  </a:ext>
                </a:extLst>
              </p:cNvPr>
              <p:cNvSpPr txBox="1"/>
              <p:nvPr/>
            </p:nvSpPr>
            <p:spPr>
              <a:xfrm>
                <a:off x="6188765" y="6286536"/>
                <a:ext cx="4664766" cy="496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Segoe UI Symbol" panose="020B0502040204020203" pitchFamily="34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Segoe UI Symbol" panose="020B0502040204020203" pitchFamily="34" charset="0"/>
                          </a:rPr>
                          <m:t>𝟑</m:t>
                        </m:r>
                      </m:e>
                    </m:rad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400" dirty="0"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 type correlations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1DED30-0F0F-4E73-A9AE-753ED8FD0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765" y="6286536"/>
                <a:ext cx="4664766" cy="496483"/>
              </a:xfrm>
              <a:prstGeom prst="rect">
                <a:avLst/>
              </a:prstGeom>
              <a:blipFill>
                <a:blip r:embed="rId3"/>
                <a:stretch>
                  <a:fillRect t="-2439"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FD93FD4-9A84-4FBF-84FD-55AE13648F72}"/>
              </a:ext>
            </a:extLst>
          </p:cNvPr>
          <p:cNvSpPr txBox="1"/>
          <p:nvPr/>
        </p:nvSpPr>
        <p:spPr>
          <a:xfrm>
            <a:off x="1551968" y="6303944"/>
            <a:ext cx="498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q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=(1/3, 1/3, 1/2)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E454C-DE09-44B0-9D1B-13A573762D3F}"/>
              </a:ext>
            </a:extLst>
          </p:cNvPr>
          <p:cNvSpPr txBox="1"/>
          <p:nvPr/>
        </p:nvSpPr>
        <p:spPr>
          <a:xfrm>
            <a:off x="59733" y="943286"/>
            <a:ext cx="4981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Pokharel et al., Physical Review Materials, 7, 104201. (2023).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5AD99-B7B9-4C7A-999F-8FF8BC6641E4}"/>
              </a:ext>
            </a:extLst>
          </p:cNvPr>
          <p:cNvSpPr txBox="1"/>
          <p:nvPr/>
        </p:nvSpPr>
        <p:spPr>
          <a:xfrm>
            <a:off x="4837887" y="951990"/>
            <a:ext cx="7116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See also:  </a:t>
            </a:r>
            <a:r>
              <a:rPr lang="da-DK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A. Korshunov et al., Nat. Comm. </a:t>
            </a:r>
            <a:r>
              <a:rPr lang="fr-FR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Nature communications 14, 6646. (2023).</a:t>
            </a:r>
            <a:endParaRPr lang="en-US" sz="1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46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EADD-B19F-4826-BFC8-322C711E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0630"/>
          </a:xfrm>
        </p:spPr>
        <p:txBody>
          <a:bodyPr>
            <a:normAutofit/>
          </a:bodyPr>
          <a:lstStyle/>
          <a:p>
            <a:r>
              <a:rPr lang="en-US" dirty="0"/>
              <a:t>Real space, steric frustration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1FFA8-67EC-4F65-A6AF-CC9634573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3583"/>
            <a:ext cx="12192000" cy="104605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Primary:  </a:t>
            </a:r>
            <a:r>
              <a:rPr lang="en-US" dirty="0" err="1"/>
              <a:t>Peierls</a:t>
            </a:r>
            <a:r>
              <a:rPr lang="en-US" dirty="0"/>
              <a:t>-like distortion of </a:t>
            </a:r>
            <a:r>
              <a:rPr lang="en-US" i="1" dirty="0"/>
              <a:t>R</a:t>
            </a:r>
            <a:r>
              <a:rPr lang="en-US" dirty="0"/>
              <a:t>-Sn-Sn chain</a:t>
            </a:r>
          </a:p>
          <a:p>
            <a:pPr marL="0" indent="0">
              <a:buNone/>
            </a:pPr>
            <a:r>
              <a:rPr lang="en-US" dirty="0"/>
              <a:t>Secondary:  Repulsion Sn-</a:t>
            </a:r>
            <a:r>
              <a:rPr lang="en-US" dirty="0" err="1"/>
              <a:t>V</a:t>
            </a:r>
            <a:r>
              <a:rPr lang="en-US" baseline="-25000" dirty="0" err="1"/>
              <a:t>plane</a:t>
            </a:r>
            <a:r>
              <a:rPr lang="en-US" dirty="0"/>
              <a:t> and distortion of </a:t>
            </a:r>
            <a:r>
              <a:rPr lang="en-US" dirty="0" err="1"/>
              <a:t>kagome</a:t>
            </a:r>
            <a:r>
              <a:rPr lang="en-US" dirty="0"/>
              <a:t> net</a:t>
            </a:r>
            <a:endParaRPr lang="en-US" baseline="-25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8840402-AF20-4C42-9FCD-FCB1DF71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01" y="2428188"/>
            <a:ext cx="1974718" cy="425737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76F6845-BFFC-46A1-9F1B-0E688893FFBD}"/>
              </a:ext>
            </a:extLst>
          </p:cNvPr>
          <p:cNvGrpSpPr/>
          <p:nvPr/>
        </p:nvGrpSpPr>
        <p:grpSpPr>
          <a:xfrm>
            <a:off x="4079654" y="3422970"/>
            <a:ext cx="2129393" cy="3379780"/>
            <a:chOff x="4079654" y="3422970"/>
            <a:chExt cx="2129393" cy="3379780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996A641-7795-438F-BCDA-EF92F28F812A}"/>
                </a:ext>
              </a:extLst>
            </p:cNvPr>
            <p:cNvCxnSpPr>
              <a:cxnSpLocks/>
            </p:cNvCxnSpPr>
            <p:nvPr/>
          </p:nvCxnSpPr>
          <p:spPr>
            <a:xfrm>
              <a:off x="4467186" y="4045744"/>
              <a:ext cx="0" cy="7683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A424FB4-1920-42D0-9852-7571B6650757}"/>
                </a:ext>
              </a:extLst>
            </p:cNvPr>
            <p:cNvCxnSpPr>
              <a:cxnSpLocks/>
            </p:cNvCxnSpPr>
            <p:nvPr/>
          </p:nvCxnSpPr>
          <p:spPr>
            <a:xfrm>
              <a:off x="5880484" y="4037336"/>
              <a:ext cx="0" cy="7683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E46B4F6-DEBC-4531-8983-F532D5BBCE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8599" y="3653149"/>
              <a:ext cx="665432" cy="3841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B68321C-99CC-4734-9E6A-8E18D4AC72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1250" y="4858526"/>
              <a:ext cx="665432" cy="3841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E1EACB5-1AC4-4F39-8438-B6CC27D3715A}"/>
                </a:ext>
              </a:extLst>
            </p:cNvPr>
            <p:cNvCxnSpPr>
              <a:cxnSpLocks/>
            </p:cNvCxnSpPr>
            <p:nvPr/>
          </p:nvCxnSpPr>
          <p:spPr>
            <a:xfrm>
              <a:off x="4443690" y="4816457"/>
              <a:ext cx="665432" cy="3841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76E13E2-FF26-4EC1-AA60-310177C94D50}"/>
                </a:ext>
              </a:extLst>
            </p:cNvPr>
            <p:cNvCxnSpPr>
              <a:cxnSpLocks/>
            </p:cNvCxnSpPr>
            <p:nvPr/>
          </p:nvCxnSpPr>
          <p:spPr>
            <a:xfrm>
              <a:off x="5225552" y="3590559"/>
              <a:ext cx="646623" cy="4040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9BDC148-7C8F-4553-9499-22EBDF589996}"/>
                </a:ext>
              </a:extLst>
            </p:cNvPr>
            <p:cNvSpPr/>
            <p:nvPr/>
          </p:nvSpPr>
          <p:spPr>
            <a:xfrm>
              <a:off x="4913509" y="4110361"/>
              <a:ext cx="547577" cy="54757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2556E03-C60C-4897-97F7-15D166CA4D87}"/>
                </a:ext>
              </a:extLst>
            </p:cNvPr>
            <p:cNvSpPr/>
            <p:nvPr/>
          </p:nvSpPr>
          <p:spPr>
            <a:xfrm>
              <a:off x="4309065" y="3887623"/>
              <a:ext cx="316243" cy="31624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930E86A-CC1F-43B8-9A2F-9C12B3A66B03}"/>
                </a:ext>
              </a:extLst>
            </p:cNvPr>
            <p:cNvSpPr/>
            <p:nvPr/>
          </p:nvSpPr>
          <p:spPr>
            <a:xfrm>
              <a:off x="4300478" y="4657938"/>
              <a:ext cx="316243" cy="31624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D85211A-6A42-4552-AB0A-78E9D6A57B95}"/>
                </a:ext>
              </a:extLst>
            </p:cNvPr>
            <p:cNvSpPr/>
            <p:nvPr/>
          </p:nvSpPr>
          <p:spPr>
            <a:xfrm>
              <a:off x="5033369" y="5074644"/>
              <a:ext cx="316243" cy="31624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A44B881-3C66-424E-A02D-DD9D3E5E6189}"/>
                </a:ext>
              </a:extLst>
            </p:cNvPr>
            <p:cNvSpPr/>
            <p:nvPr/>
          </p:nvSpPr>
          <p:spPr>
            <a:xfrm>
              <a:off x="5722656" y="4655998"/>
              <a:ext cx="316243" cy="31624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54AE6A4-A74D-48C2-91D8-B3DE9D3EF01D}"/>
                </a:ext>
              </a:extLst>
            </p:cNvPr>
            <p:cNvSpPr/>
            <p:nvPr/>
          </p:nvSpPr>
          <p:spPr>
            <a:xfrm>
              <a:off x="5722655" y="3858286"/>
              <a:ext cx="316243" cy="31624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37E051E-C443-4E59-B54C-C2A1D5AF449B}"/>
                </a:ext>
              </a:extLst>
            </p:cNvPr>
            <p:cNvSpPr/>
            <p:nvPr/>
          </p:nvSpPr>
          <p:spPr>
            <a:xfrm>
              <a:off x="5033369" y="3422970"/>
              <a:ext cx="316243" cy="31624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A3080A8-65CE-45BA-8CD8-99B31B5716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3279" y="3436533"/>
              <a:ext cx="0" cy="274320"/>
            </a:xfrm>
            <a:prstGeom prst="straightConnector1">
              <a:avLst/>
            </a:prstGeom>
            <a:ln w="762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95489DCE-ACF7-4E84-B21C-6DB61DBF0C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1700" y="3931203"/>
              <a:ext cx="237568" cy="137160"/>
            </a:xfrm>
            <a:prstGeom prst="straightConnector1">
              <a:avLst/>
            </a:prstGeom>
            <a:ln w="762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D4FEB47-812B-43B1-8777-95BB0A642505}"/>
                </a:ext>
              </a:extLst>
            </p:cNvPr>
            <p:cNvCxnSpPr>
              <a:cxnSpLocks/>
            </p:cNvCxnSpPr>
            <p:nvPr/>
          </p:nvCxnSpPr>
          <p:spPr>
            <a:xfrm>
              <a:off x="5764169" y="4772200"/>
              <a:ext cx="237568" cy="137160"/>
            </a:xfrm>
            <a:prstGeom prst="straightConnector1">
              <a:avLst/>
            </a:prstGeom>
            <a:ln w="762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C3F466A-2F5D-4301-88FD-F337FD7816DD}"/>
                </a:ext>
              </a:extLst>
            </p:cNvPr>
            <p:cNvCxnSpPr>
              <a:cxnSpLocks/>
            </p:cNvCxnSpPr>
            <p:nvPr/>
          </p:nvCxnSpPr>
          <p:spPr>
            <a:xfrm>
              <a:off x="5187297" y="5120268"/>
              <a:ext cx="0" cy="274320"/>
            </a:xfrm>
            <a:prstGeom prst="straightConnector1">
              <a:avLst/>
            </a:prstGeom>
            <a:ln w="762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0DA8EE01-D782-4A50-9791-89DCC6B5A6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9066" y="4770099"/>
              <a:ext cx="237568" cy="137160"/>
            </a:xfrm>
            <a:prstGeom prst="straightConnector1">
              <a:avLst/>
            </a:prstGeom>
            <a:ln w="762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C1FE8A9C-02B1-4709-8970-11B27DB78C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19217" y="3959993"/>
              <a:ext cx="237568" cy="137160"/>
            </a:xfrm>
            <a:prstGeom prst="straightConnector1">
              <a:avLst/>
            </a:prstGeom>
            <a:ln w="762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8FDC65-0B36-4808-B40E-AB1C2C0273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1034" y="5730882"/>
              <a:ext cx="383683" cy="6645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DFED6808-6333-4817-884A-1E0E3D4F18D0}"/>
                </a:ext>
              </a:extLst>
            </p:cNvPr>
            <p:cNvCxnSpPr>
              <a:cxnSpLocks/>
            </p:cNvCxnSpPr>
            <p:nvPr/>
          </p:nvCxnSpPr>
          <p:spPr>
            <a:xfrm>
              <a:off x="4937564" y="6388335"/>
              <a:ext cx="888147" cy="1508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949D700-1A00-4FC4-BD36-BA78C372C803}"/>
                </a:ext>
              </a:extLst>
            </p:cNvPr>
            <p:cNvSpPr txBox="1"/>
            <p:nvPr/>
          </p:nvSpPr>
          <p:spPr>
            <a:xfrm>
              <a:off x="5535305" y="6371863"/>
              <a:ext cx="673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a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FD9EAF-F7EA-4829-ABD5-34430E8B2807}"/>
                </a:ext>
              </a:extLst>
            </p:cNvPr>
            <p:cNvSpPr txBox="1"/>
            <p:nvPr/>
          </p:nvSpPr>
          <p:spPr>
            <a:xfrm>
              <a:off x="4079654" y="5616557"/>
              <a:ext cx="673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A66DBD-6C63-4F72-B4BC-6152B4256DCB}"/>
              </a:ext>
            </a:extLst>
          </p:cNvPr>
          <p:cNvGrpSpPr/>
          <p:nvPr/>
        </p:nvGrpSpPr>
        <p:grpSpPr>
          <a:xfrm>
            <a:off x="2067701" y="3069895"/>
            <a:ext cx="1923117" cy="3780801"/>
            <a:chOff x="2067701" y="3069895"/>
            <a:chExt cx="1923117" cy="37808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435C95-DED9-4F20-872B-CA67036BD0C5}"/>
                </a:ext>
              </a:extLst>
            </p:cNvPr>
            <p:cNvGrpSpPr/>
            <p:nvPr/>
          </p:nvGrpSpPr>
          <p:grpSpPr>
            <a:xfrm rot="16200000">
              <a:off x="1707951" y="3522429"/>
              <a:ext cx="2735401" cy="1830333"/>
              <a:chOff x="6034344" y="4836807"/>
              <a:chExt cx="2735401" cy="1830333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8E1AC9F-295C-419A-8E20-29EE8E402D98}"/>
                  </a:ext>
                </a:extLst>
              </p:cNvPr>
              <p:cNvSpPr/>
              <p:nvPr/>
            </p:nvSpPr>
            <p:spPr>
              <a:xfrm>
                <a:off x="7122358" y="5492555"/>
                <a:ext cx="547577" cy="547577"/>
              </a:xfrm>
              <a:prstGeom prst="ellipse">
                <a:avLst/>
              </a:prstGeom>
              <a:solidFill>
                <a:srgbClr val="B652D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2B51B26-8F2C-4D6D-A1F2-57BB35F5CED4}"/>
                  </a:ext>
                </a:extLst>
              </p:cNvPr>
              <p:cNvSpPr/>
              <p:nvPr/>
            </p:nvSpPr>
            <p:spPr>
              <a:xfrm>
                <a:off x="6188160" y="5510252"/>
                <a:ext cx="547577" cy="54757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9528693-3879-42B7-9321-F67A1B5E8895}"/>
                  </a:ext>
                </a:extLst>
              </p:cNvPr>
              <p:cNvSpPr/>
              <p:nvPr/>
            </p:nvSpPr>
            <p:spPr>
              <a:xfrm>
                <a:off x="8047041" y="5483671"/>
                <a:ext cx="547577" cy="54757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AF1CF6BE-6832-45D2-BEA0-BCCF9F79E88C}"/>
                  </a:ext>
                </a:extLst>
              </p:cNvPr>
              <p:cNvSpPr/>
              <p:nvPr/>
            </p:nvSpPr>
            <p:spPr>
              <a:xfrm>
                <a:off x="6034344" y="5510252"/>
                <a:ext cx="547577" cy="54757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3DCD47F1-2F9F-42AC-A980-A4384438E999}"/>
                  </a:ext>
                </a:extLst>
              </p:cNvPr>
              <p:cNvSpPr/>
              <p:nvPr/>
            </p:nvSpPr>
            <p:spPr>
              <a:xfrm>
                <a:off x="8222168" y="5510251"/>
                <a:ext cx="547577" cy="54757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459238BD-C9DB-4629-85C3-DB963C8D94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8319" y="5434388"/>
                <a:ext cx="646141" cy="64614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6B34762B-61B4-406A-A63D-458DC2E60C48}"/>
                  </a:ext>
                </a:extLst>
              </p:cNvPr>
              <p:cNvCxnSpPr/>
              <p:nvPr/>
            </p:nvCxnSpPr>
            <p:spPr>
              <a:xfrm>
                <a:off x="6603498" y="4954400"/>
                <a:ext cx="0" cy="1659277"/>
              </a:xfrm>
              <a:prstGeom prst="line">
                <a:avLst/>
              </a:prstGeom>
              <a:ln w="76200" cap="rnd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E8DB9327-FE04-42CC-A04A-80C0CCF83DD6}"/>
                  </a:ext>
                </a:extLst>
              </p:cNvPr>
              <p:cNvCxnSpPr/>
              <p:nvPr/>
            </p:nvCxnSpPr>
            <p:spPr>
              <a:xfrm>
                <a:off x="8181242" y="4965194"/>
                <a:ext cx="0" cy="1659277"/>
              </a:xfrm>
              <a:prstGeom prst="line">
                <a:avLst/>
              </a:prstGeom>
              <a:ln w="76200" cap="rnd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1CEB01A3-7615-4368-8BE7-ACB62A3EA61B}"/>
                  </a:ext>
                </a:extLst>
              </p:cNvPr>
              <p:cNvCxnSpPr/>
              <p:nvPr/>
            </p:nvCxnSpPr>
            <p:spPr>
              <a:xfrm>
                <a:off x="6303941" y="5784038"/>
                <a:ext cx="393761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52331D99-D814-4DB8-8347-04AD397B523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091540" y="5770475"/>
                <a:ext cx="393761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C2D29632-D4D0-4FF9-BC61-6A280E84E191}"/>
                  </a:ext>
                </a:extLst>
              </p:cNvPr>
              <p:cNvSpPr/>
              <p:nvPr/>
            </p:nvSpPr>
            <p:spPr>
              <a:xfrm>
                <a:off x="8023737" y="4836807"/>
                <a:ext cx="316243" cy="3162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243D2E9-C3A5-4475-B187-82696DB25288}"/>
                  </a:ext>
                </a:extLst>
              </p:cNvPr>
              <p:cNvSpPr/>
              <p:nvPr/>
            </p:nvSpPr>
            <p:spPr>
              <a:xfrm>
                <a:off x="8031940" y="6350897"/>
                <a:ext cx="316243" cy="3162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502FF70-C884-4EA8-98D8-2D1848D3B1B2}"/>
                  </a:ext>
                </a:extLst>
              </p:cNvPr>
              <p:cNvSpPr/>
              <p:nvPr/>
            </p:nvSpPr>
            <p:spPr>
              <a:xfrm>
                <a:off x="8033480" y="5875241"/>
                <a:ext cx="316243" cy="3162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9401FE2-F71D-4B36-B02C-2EC169B992F2}"/>
                  </a:ext>
                </a:extLst>
              </p:cNvPr>
              <p:cNvSpPr/>
              <p:nvPr/>
            </p:nvSpPr>
            <p:spPr>
              <a:xfrm>
                <a:off x="8018949" y="5282821"/>
                <a:ext cx="316243" cy="3162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16C78215-5954-49C9-80B7-06BB28A1049A}"/>
                  </a:ext>
                </a:extLst>
              </p:cNvPr>
              <p:cNvSpPr/>
              <p:nvPr/>
            </p:nvSpPr>
            <p:spPr>
              <a:xfrm>
                <a:off x="6452374" y="4836807"/>
                <a:ext cx="316243" cy="3162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2D37D66-868A-4F03-8B1D-99263ECE9DAD}"/>
                  </a:ext>
                </a:extLst>
              </p:cNvPr>
              <p:cNvSpPr/>
              <p:nvPr/>
            </p:nvSpPr>
            <p:spPr>
              <a:xfrm>
                <a:off x="6460577" y="6350897"/>
                <a:ext cx="316243" cy="3162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65245685-7909-4CFD-A0F6-26E28526FC34}"/>
                  </a:ext>
                </a:extLst>
              </p:cNvPr>
              <p:cNvSpPr/>
              <p:nvPr/>
            </p:nvSpPr>
            <p:spPr>
              <a:xfrm>
                <a:off x="6462117" y="5875241"/>
                <a:ext cx="316243" cy="3162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1B222324-BD30-4CF4-8BA9-24D973EC0F9D}"/>
                  </a:ext>
                </a:extLst>
              </p:cNvPr>
              <p:cNvSpPr/>
              <p:nvPr/>
            </p:nvSpPr>
            <p:spPr>
              <a:xfrm>
                <a:off x="6447586" y="5282821"/>
                <a:ext cx="316243" cy="3162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81179AF0-C577-411C-8943-A701BF603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5817" y="5660271"/>
              <a:ext cx="0" cy="7673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34E51FEE-7D42-420A-9846-455944323924}"/>
                </a:ext>
              </a:extLst>
            </p:cNvPr>
            <p:cNvCxnSpPr>
              <a:cxnSpLocks/>
            </p:cNvCxnSpPr>
            <p:nvPr/>
          </p:nvCxnSpPr>
          <p:spPr>
            <a:xfrm>
              <a:off x="2579514" y="6436281"/>
              <a:ext cx="888147" cy="1508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8552B31-4D9A-4779-9E36-B350EF53776A}"/>
                </a:ext>
              </a:extLst>
            </p:cNvPr>
            <p:cNvSpPr txBox="1"/>
            <p:nvPr/>
          </p:nvSpPr>
          <p:spPr>
            <a:xfrm>
              <a:off x="3141083" y="6419809"/>
              <a:ext cx="673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a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C45A700-59C7-44F1-9D1B-026605C89C70}"/>
                </a:ext>
              </a:extLst>
            </p:cNvPr>
            <p:cNvSpPr txBox="1"/>
            <p:nvPr/>
          </p:nvSpPr>
          <p:spPr>
            <a:xfrm>
              <a:off x="2067701" y="5664503"/>
              <a:ext cx="6737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C40509-835C-4603-BB06-34C78BC55C76}"/>
              </a:ext>
            </a:extLst>
          </p:cNvPr>
          <p:cNvGrpSpPr/>
          <p:nvPr/>
        </p:nvGrpSpPr>
        <p:grpSpPr>
          <a:xfrm>
            <a:off x="9882647" y="2182458"/>
            <a:ext cx="2031284" cy="4683571"/>
            <a:chOff x="9882647" y="2182458"/>
            <a:chExt cx="2031284" cy="4683571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2E0C5704-0214-4A65-9BB8-0E5E07B1944B}"/>
                </a:ext>
              </a:extLst>
            </p:cNvPr>
            <p:cNvGrpSpPr/>
            <p:nvPr/>
          </p:nvGrpSpPr>
          <p:grpSpPr>
            <a:xfrm>
              <a:off x="10082679" y="2182458"/>
              <a:ext cx="1831252" cy="4308074"/>
              <a:chOff x="5067905" y="-405824"/>
              <a:chExt cx="2056190" cy="4837247"/>
            </a:xfrm>
          </p:grpSpPr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DEA04D4D-DCEE-40D6-AEB4-BB82A2488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35383"/>
              <a:stretch/>
            </p:blipFill>
            <p:spPr>
              <a:xfrm>
                <a:off x="5067905" y="0"/>
                <a:ext cx="2056190" cy="4431423"/>
              </a:xfrm>
              <a:prstGeom prst="rect">
                <a:avLst/>
              </a:prstGeom>
            </p:spPr>
          </p:pic>
          <p:sp>
            <p:nvSpPr>
              <p:cNvPr id="155" name="Rectangle: Rounded Corners 154">
                <a:extLst>
                  <a:ext uri="{FF2B5EF4-FFF2-40B4-BE49-F238E27FC236}">
                    <a16:creationId xmlns:a16="http://schemas.microsoft.com/office/drawing/2014/main" id="{0706A2A1-2A60-4C54-8971-8999BBD9BC66}"/>
                  </a:ext>
                </a:extLst>
              </p:cNvPr>
              <p:cNvSpPr/>
              <p:nvPr/>
            </p:nvSpPr>
            <p:spPr>
              <a:xfrm>
                <a:off x="5938463" y="71925"/>
                <a:ext cx="436652" cy="1895576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ACD732A3-3E09-4A49-9B8A-AB957BA797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47371" y="-405824"/>
                <a:ext cx="0" cy="477749"/>
              </a:xfrm>
              <a:prstGeom prst="straightConnector1">
                <a:avLst/>
              </a:prstGeom>
              <a:ln w="11430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8382BC51-3E57-4F69-BFB7-BE7A196F87A8}"/>
                </a:ext>
              </a:extLst>
            </p:cNvPr>
            <p:cNvCxnSpPr/>
            <p:nvPr/>
          </p:nvCxnSpPr>
          <p:spPr>
            <a:xfrm flipV="1">
              <a:off x="10022115" y="5531491"/>
              <a:ext cx="0" cy="731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236B2E9-152D-4551-A130-BFD328443E6E}"/>
                </a:ext>
              </a:extLst>
            </p:cNvPr>
            <p:cNvSpPr txBox="1"/>
            <p:nvPr/>
          </p:nvSpPr>
          <p:spPr>
            <a:xfrm>
              <a:off x="9882647" y="5196804"/>
              <a:ext cx="5959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Segoe UI Symbol" panose="020B0502040204020203" pitchFamily="34" charset="0"/>
                  <a:ea typeface="Segoe UI Symbol" panose="020B0502040204020203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D7700E21-1C96-49E7-84EC-D8C9698B21DC}"/>
                </a:ext>
              </a:extLst>
            </p:cNvPr>
            <p:cNvGrpSpPr/>
            <p:nvPr/>
          </p:nvGrpSpPr>
          <p:grpSpPr>
            <a:xfrm>
              <a:off x="9917534" y="6267926"/>
              <a:ext cx="218890" cy="218890"/>
              <a:chOff x="91396" y="5333463"/>
              <a:chExt cx="218890" cy="218890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1AA242F-1EAB-445A-8822-26EBCDB5ED1C}"/>
                  </a:ext>
                </a:extLst>
              </p:cNvPr>
              <p:cNvSpPr/>
              <p:nvPr/>
            </p:nvSpPr>
            <p:spPr>
              <a:xfrm>
                <a:off x="91396" y="5333463"/>
                <a:ext cx="218890" cy="21889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093582F3-8AE6-4B52-AD7C-6E8CB9479141}"/>
                  </a:ext>
                </a:extLst>
              </p:cNvPr>
              <p:cNvSpPr/>
              <p:nvPr/>
            </p:nvSpPr>
            <p:spPr>
              <a:xfrm>
                <a:off x="148822" y="5390889"/>
                <a:ext cx="104039" cy="10403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6080410-22DD-4493-BCE3-8F283844FB12}"/>
                </a:ext>
              </a:extLst>
            </p:cNvPr>
            <p:cNvSpPr txBox="1"/>
            <p:nvPr/>
          </p:nvSpPr>
          <p:spPr>
            <a:xfrm>
              <a:off x="9883628" y="6381591"/>
              <a:ext cx="2877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Segoe UI Symbol" panose="020B0502040204020203" pitchFamily="34" charset="0"/>
                  <a:ea typeface="Segoe UI Symbol" panose="020B0502040204020203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4BC4B676-8A6F-4827-B20A-B21B1F204437}"/>
                </a:ext>
              </a:extLst>
            </p:cNvPr>
            <p:cNvSpPr/>
            <p:nvPr/>
          </p:nvSpPr>
          <p:spPr>
            <a:xfrm>
              <a:off x="10849614" y="4752335"/>
              <a:ext cx="388884" cy="1688209"/>
            </a:xfrm>
            <a:prstGeom prst="roundRect">
              <a:avLst/>
            </a:prstGeom>
            <a:solidFill>
              <a:srgbClr val="FBCE0D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5E8EB995-FE5F-45A2-92DF-9FBD11559A7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035668" y="6440544"/>
              <a:ext cx="0" cy="425485"/>
            </a:xfrm>
            <a:prstGeom prst="straightConnector1">
              <a:avLst/>
            </a:prstGeom>
            <a:ln w="1143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3E48001-02AE-450D-968C-CDFFADBCD017}"/>
              </a:ext>
            </a:extLst>
          </p:cNvPr>
          <p:cNvGrpSpPr/>
          <p:nvPr/>
        </p:nvGrpSpPr>
        <p:grpSpPr>
          <a:xfrm>
            <a:off x="6419642" y="2616869"/>
            <a:ext cx="3274526" cy="4270302"/>
            <a:chOff x="6419642" y="2616869"/>
            <a:chExt cx="3274526" cy="42703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7A8154-AE42-405F-BD38-8750365607A9}"/>
                </a:ext>
              </a:extLst>
            </p:cNvPr>
            <p:cNvGrpSpPr/>
            <p:nvPr/>
          </p:nvGrpSpPr>
          <p:grpSpPr>
            <a:xfrm>
              <a:off x="6419642" y="2616869"/>
              <a:ext cx="3274526" cy="4270302"/>
              <a:chOff x="6419642" y="2616869"/>
              <a:chExt cx="3274526" cy="4270302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8F6B820-2434-482A-99B0-9A78A5BC8E66}"/>
                  </a:ext>
                </a:extLst>
              </p:cNvPr>
              <p:cNvGrpSpPr/>
              <p:nvPr/>
            </p:nvGrpSpPr>
            <p:grpSpPr>
              <a:xfrm>
                <a:off x="6690262" y="2616869"/>
                <a:ext cx="3003906" cy="4068691"/>
                <a:chOff x="533154" y="849080"/>
                <a:chExt cx="3537503" cy="4791431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4345E6B6-C089-4745-BFCF-0C3AEF333C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2102" t="3446" r="2675"/>
                <a:stretch/>
              </p:blipFill>
              <p:spPr>
                <a:xfrm>
                  <a:off x="533154" y="849080"/>
                  <a:ext cx="3537503" cy="4791431"/>
                </a:xfrm>
                <a:prstGeom prst="rect">
                  <a:avLst/>
                </a:prstGeom>
              </p:spPr>
            </p:pic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B0A3421-F68E-45FF-9380-9438C7285F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96" y="2681555"/>
                  <a:ext cx="652409" cy="110960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DB849C5B-98B5-42DC-8AE9-913A1D2A83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23687" y="2681555"/>
                  <a:ext cx="652409" cy="110960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77A896E3-808F-40F8-A0D3-0BA7FE6179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23686" y="3791164"/>
                  <a:ext cx="1304819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D327F0A3-B7A4-41AF-B903-D9BBB95071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9108" y="5533065"/>
                <a:ext cx="0" cy="7315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2DE034D7-F74D-4CA6-B434-1270F1ADD410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 flipV="1">
                <a:off x="6875866" y="6080131"/>
                <a:ext cx="0" cy="7315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D859DB6-4304-49FC-B09C-DB5FDF63BFE8}"/>
                  </a:ext>
                </a:extLst>
              </p:cNvPr>
              <p:cNvSpPr txBox="1"/>
              <p:nvPr/>
            </p:nvSpPr>
            <p:spPr>
              <a:xfrm>
                <a:off x="6419642" y="5200645"/>
                <a:ext cx="595901" cy="43088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ABD85B71-2476-473E-AB17-D2C62316EC93}"/>
                  </a:ext>
                </a:extLst>
              </p:cNvPr>
              <p:cNvSpPr txBox="1"/>
              <p:nvPr/>
            </p:nvSpPr>
            <p:spPr>
              <a:xfrm>
                <a:off x="7126702" y="6456284"/>
                <a:ext cx="595901" cy="43088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0603DB2-A4AF-4CA2-9830-0D5E2E2E0BF8}"/>
                </a:ext>
              </a:extLst>
            </p:cNvPr>
            <p:cNvSpPr/>
            <p:nvPr/>
          </p:nvSpPr>
          <p:spPr>
            <a:xfrm>
              <a:off x="7183073" y="4971012"/>
              <a:ext cx="324101" cy="3241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850B506-CCC1-493A-A7D0-5BB9B5E1EE54}"/>
                </a:ext>
              </a:extLst>
            </p:cNvPr>
            <p:cNvSpPr/>
            <p:nvPr/>
          </p:nvSpPr>
          <p:spPr>
            <a:xfrm>
              <a:off x="7724100" y="4003136"/>
              <a:ext cx="324101" cy="32410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5165D2B-C9AB-4C77-B2C9-1DE8F9E19B19}"/>
                </a:ext>
              </a:extLst>
            </p:cNvPr>
            <p:cNvSpPr/>
            <p:nvPr/>
          </p:nvSpPr>
          <p:spPr>
            <a:xfrm>
              <a:off x="8287455" y="4960480"/>
              <a:ext cx="324101" cy="3241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54B683B-7589-49B8-BACE-14DB094FD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3734" b="-71827"/>
            <a:stretch/>
          </p:blipFill>
          <p:spPr>
            <a:xfrm>
              <a:off x="8255501" y="4948062"/>
              <a:ext cx="188662" cy="576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4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8282-B2E6-408C-B012-81D1CE83C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example: </a:t>
            </a:r>
            <a:r>
              <a:rPr lang="en-US" dirty="0" err="1"/>
              <a:t>FeGe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FB1A-C0B9-4CF5-BAAF-CC56FF1AB8AD}"/>
              </a:ext>
            </a:extLst>
          </p:cNvPr>
          <p:cNvSpPr txBox="1"/>
          <p:nvPr/>
        </p:nvSpPr>
        <p:spPr>
          <a:xfrm>
            <a:off x="417121" y="1349477"/>
            <a:ext cx="439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Subires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arXiv:2408.04452v1 (2024)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08B33-79A0-47AE-B35B-90B09A517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8" y="2254484"/>
            <a:ext cx="4826243" cy="28538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9CC2792-D784-4802-8B7F-BBE9F04B3324}"/>
              </a:ext>
            </a:extLst>
          </p:cNvPr>
          <p:cNvGrpSpPr/>
          <p:nvPr/>
        </p:nvGrpSpPr>
        <p:grpSpPr>
          <a:xfrm>
            <a:off x="142152" y="2194374"/>
            <a:ext cx="5315706" cy="3314149"/>
            <a:chOff x="417121" y="2862814"/>
            <a:chExt cx="5315706" cy="33141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56AB3A-D21F-4CCE-986D-A55A75520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122" y="2862814"/>
              <a:ext cx="5315705" cy="3314149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830165D-9CB3-44ED-AAF8-063D6BCA8D43}"/>
                </a:ext>
              </a:extLst>
            </p:cNvPr>
            <p:cNvSpPr/>
            <p:nvPr/>
          </p:nvSpPr>
          <p:spPr>
            <a:xfrm>
              <a:off x="417121" y="2957052"/>
              <a:ext cx="880737" cy="5383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45F15C-9CBB-4308-89CB-9931EE4AA2DD}"/>
              </a:ext>
            </a:extLst>
          </p:cNvPr>
          <p:cNvGrpSpPr/>
          <p:nvPr/>
        </p:nvGrpSpPr>
        <p:grpSpPr>
          <a:xfrm>
            <a:off x="6046676" y="1349477"/>
            <a:ext cx="5916724" cy="5088376"/>
            <a:chOff x="6046676" y="1349477"/>
            <a:chExt cx="5916724" cy="50883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5AD5BB-D421-499C-8F70-E1B0CEE21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4085" y="1774227"/>
              <a:ext cx="4447216" cy="46636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915069-1FF8-4C84-B7C3-D3466CDAB998}"/>
                </a:ext>
              </a:extLst>
            </p:cNvPr>
            <p:cNvSpPr txBox="1"/>
            <p:nvPr/>
          </p:nvSpPr>
          <p:spPr>
            <a:xfrm>
              <a:off x="6046676" y="1349477"/>
              <a:ext cx="5916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H. Miao et al.,</a:t>
              </a:r>
              <a:r>
                <a:rPr lang="fr-FR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 Nature Communications 14,  6183 (2023)</a:t>
              </a:r>
              <a:r>
                <a:rPr lang="en-US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 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E4CCDB1-9362-4D48-9809-54973CB7A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52" y="5725950"/>
            <a:ext cx="6528812" cy="10460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Coupled magnetic order and charge order</a:t>
            </a:r>
          </a:p>
          <a:p>
            <a:pPr marL="0" indent="0">
              <a:buNone/>
            </a:pPr>
            <a:r>
              <a:rPr lang="en-US" dirty="0"/>
              <a:t>Chain-like instability between Ge-ions</a:t>
            </a:r>
            <a:endParaRPr lang="en-US" baseline="-25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0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8282-B2E6-408C-B012-81D1CE83C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example: </a:t>
            </a:r>
            <a:r>
              <a:rPr lang="en-US" dirty="0" err="1"/>
              <a:t>FeGe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EF179-4A55-4BA4-8824-E78C8F278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3780" y="1825625"/>
            <a:ext cx="2490019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9F347-FC73-4442-BBE0-9B9B243E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2" y="2058015"/>
            <a:ext cx="6587967" cy="3711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44FB1A-C0B9-4CF5-BAAF-CC56FF1AB8AD}"/>
              </a:ext>
            </a:extLst>
          </p:cNvPr>
          <p:cNvSpPr txBox="1"/>
          <p:nvPr/>
        </p:nvSpPr>
        <p:spPr>
          <a:xfrm>
            <a:off x="417121" y="1349477"/>
            <a:ext cx="439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Subires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arXiv:2408.04452v1 (2024)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35FD52-F099-4B78-B084-21987F966526}"/>
              </a:ext>
            </a:extLst>
          </p:cNvPr>
          <p:cNvGrpSpPr/>
          <p:nvPr/>
        </p:nvGrpSpPr>
        <p:grpSpPr>
          <a:xfrm>
            <a:off x="7133909" y="1251857"/>
            <a:ext cx="4397750" cy="5032471"/>
            <a:chOff x="7118889" y="1659274"/>
            <a:chExt cx="4397750" cy="503247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DD107E-0BF2-47B9-8489-45C2FAD45B11}"/>
                </a:ext>
              </a:extLst>
            </p:cNvPr>
            <p:cNvGrpSpPr/>
            <p:nvPr/>
          </p:nvGrpSpPr>
          <p:grpSpPr>
            <a:xfrm>
              <a:off x="7118889" y="1659274"/>
              <a:ext cx="4397750" cy="4970206"/>
              <a:chOff x="7741805" y="1718809"/>
              <a:chExt cx="4397750" cy="49702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09EB092-A32F-47CA-8D0C-DCB0546FC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1805" y="1718809"/>
                <a:ext cx="4397750" cy="4970206"/>
              </a:xfrm>
              <a:prstGeom prst="rect">
                <a:avLst/>
              </a:prstGeom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DCD5CFD-6036-4320-91F5-9971152F79ED}"/>
                  </a:ext>
                </a:extLst>
              </p:cNvPr>
              <p:cNvSpPr/>
              <p:nvPr/>
            </p:nvSpPr>
            <p:spPr>
              <a:xfrm>
                <a:off x="7800249" y="1866494"/>
                <a:ext cx="502543" cy="3017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2293BD0-1B05-4E60-B537-042AE3F04F9C}"/>
                </a:ext>
              </a:extLst>
            </p:cNvPr>
            <p:cNvSpPr/>
            <p:nvPr/>
          </p:nvSpPr>
          <p:spPr>
            <a:xfrm>
              <a:off x="8132618" y="6310745"/>
              <a:ext cx="588818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9073F9F-06EC-495C-BE88-10943D0F8A1E}"/>
              </a:ext>
            </a:extLst>
          </p:cNvPr>
          <p:cNvSpPr txBox="1">
            <a:spLocks/>
          </p:cNvSpPr>
          <p:nvPr/>
        </p:nvSpPr>
        <p:spPr>
          <a:xfrm>
            <a:off x="902348" y="6222063"/>
            <a:ext cx="10387303" cy="5499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High temperature signatures of frustrated dimer formation</a:t>
            </a:r>
            <a:endParaRPr lang="en-US" baseline="-25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8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0F39-BE0E-48F7-B46F-4310A476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features at different band fillings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B9BE9-3F9A-4A85-A28C-225176EEC960}"/>
              </a:ext>
            </a:extLst>
          </p:cNvPr>
          <p:cNvGrpSpPr/>
          <p:nvPr/>
        </p:nvGrpSpPr>
        <p:grpSpPr>
          <a:xfrm>
            <a:off x="0" y="1760706"/>
            <a:ext cx="3161353" cy="4442202"/>
            <a:chOff x="8653317" y="1711483"/>
            <a:chExt cx="2624627" cy="3688017"/>
          </a:xfrm>
        </p:grpSpPr>
        <p:pic>
          <p:nvPicPr>
            <p:cNvPr id="10" name="Picture 2" descr="Fig. 1">
              <a:extLst>
                <a:ext uri="{FF2B5EF4-FFF2-40B4-BE49-F238E27FC236}">
                  <a16:creationId xmlns:a16="http://schemas.microsoft.com/office/drawing/2014/main" id="{CD503959-5E58-4E78-B8BA-95738D24AE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2D4551-BC8D-4AA9-B301-4C533BD26B46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C10B6A-3343-46E3-A9FE-FA095F923A10}"/>
              </a:ext>
            </a:extLst>
          </p:cNvPr>
          <p:cNvSpPr txBox="1"/>
          <p:nvPr/>
        </p:nvSpPr>
        <p:spPr>
          <a:xfrm>
            <a:off x="208984" y="1540002"/>
            <a:ext cx="338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Liu et al., Nature Comm. 11,  4002 (2020)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F266B-C2B4-40C9-9F1C-B707E0B18C2A}"/>
              </a:ext>
            </a:extLst>
          </p:cNvPr>
          <p:cNvSpPr/>
          <p:nvPr/>
        </p:nvSpPr>
        <p:spPr>
          <a:xfrm>
            <a:off x="822883" y="3534770"/>
            <a:ext cx="2224585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1682B-9171-40CC-A728-189D4B55D4B2}"/>
              </a:ext>
            </a:extLst>
          </p:cNvPr>
          <p:cNvSpPr txBox="1"/>
          <p:nvPr/>
        </p:nvSpPr>
        <p:spPr>
          <a:xfrm>
            <a:off x="1506599" y="3521965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1/3 filling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C3F867-C876-4C6A-83DF-E0369CDE0CD9}"/>
              </a:ext>
            </a:extLst>
          </p:cNvPr>
          <p:cNvGrpSpPr/>
          <p:nvPr/>
        </p:nvGrpSpPr>
        <p:grpSpPr>
          <a:xfrm>
            <a:off x="3765278" y="1804243"/>
            <a:ext cx="3161353" cy="4442202"/>
            <a:chOff x="8653317" y="1711483"/>
            <a:chExt cx="2624627" cy="3688017"/>
          </a:xfrm>
        </p:grpSpPr>
        <p:pic>
          <p:nvPicPr>
            <p:cNvPr id="16" name="Picture 2" descr="Fig. 1">
              <a:extLst>
                <a:ext uri="{FF2B5EF4-FFF2-40B4-BE49-F238E27FC236}">
                  <a16:creationId xmlns:a16="http://schemas.microsoft.com/office/drawing/2014/main" id="{2A4A8336-E358-4F45-8A9E-D3F7531E45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825256-5B40-439D-859B-EAE950184822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D3A553-744B-4B06-B102-07489C093A81}"/>
              </a:ext>
            </a:extLst>
          </p:cNvPr>
          <p:cNvSpPr txBox="1"/>
          <p:nvPr/>
        </p:nvSpPr>
        <p:spPr>
          <a:xfrm>
            <a:off x="6538163" y="3079566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5/12 filling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73F5C3-7713-4275-8C4A-6A4ADACF51BC}"/>
              </a:ext>
            </a:extLst>
          </p:cNvPr>
          <p:cNvSpPr/>
          <p:nvPr/>
        </p:nvSpPr>
        <p:spPr>
          <a:xfrm>
            <a:off x="4588710" y="3194463"/>
            <a:ext cx="2224585" cy="17059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3E7F01-642E-4ECE-8223-686E4E47F19C}"/>
              </a:ext>
            </a:extLst>
          </p:cNvPr>
          <p:cNvSpPr/>
          <p:nvPr/>
        </p:nvSpPr>
        <p:spPr>
          <a:xfrm>
            <a:off x="4600102" y="4109838"/>
            <a:ext cx="2224585" cy="17059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3CAB23-3887-4A90-B5C7-1098F2ED6B60}"/>
              </a:ext>
            </a:extLst>
          </p:cNvPr>
          <p:cNvSpPr txBox="1"/>
          <p:nvPr/>
        </p:nvSpPr>
        <p:spPr>
          <a:xfrm>
            <a:off x="6538163" y="3986837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3/12 filling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8B1E92-EFB8-44C2-B9C4-359812CF19D4}"/>
              </a:ext>
            </a:extLst>
          </p:cNvPr>
          <p:cNvGrpSpPr/>
          <p:nvPr/>
        </p:nvGrpSpPr>
        <p:grpSpPr>
          <a:xfrm>
            <a:off x="7929018" y="1804243"/>
            <a:ext cx="3161353" cy="4442202"/>
            <a:chOff x="8653317" y="1711483"/>
            <a:chExt cx="2624627" cy="3688017"/>
          </a:xfrm>
        </p:grpSpPr>
        <p:pic>
          <p:nvPicPr>
            <p:cNvPr id="23" name="Picture 2" descr="Fig. 1">
              <a:extLst>
                <a:ext uri="{FF2B5EF4-FFF2-40B4-BE49-F238E27FC236}">
                  <a16:creationId xmlns:a16="http://schemas.microsoft.com/office/drawing/2014/main" id="{12BB11DD-5D44-4814-94D3-72A1404C13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BECA99-0474-4D2C-AEEC-0F13252F2922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A0F826-50C6-4FB9-B993-0E4F6418E32E}"/>
              </a:ext>
            </a:extLst>
          </p:cNvPr>
          <p:cNvSpPr txBox="1"/>
          <p:nvPr/>
        </p:nvSpPr>
        <p:spPr>
          <a:xfrm>
            <a:off x="10786702" y="2166131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2/3 filling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7D89D0-A21A-4600-8B13-6CE7D255503D}"/>
              </a:ext>
            </a:extLst>
          </p:cNvPr>
          <p:cNvSpPr/>
          <p:nvPr/>
        </p:nvSpPr>
        <p:spPr>
          <a:xfrm>
            <a:off x="8725154" y="2180200"/>
            <a:ext cx="2224585" cy="43947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3B1D07-7590-4511-887D-491A28786117}"/>
              </a:ext>
            </a:extLst>
          </p:cNvPr>
          <p:cNvSpPr txBox="1"/>
          <p:nvPr/>
        </p:nvSpPr>
        <p:spPr>
          <a:xfrm>
            <a:off x="667262" y="6318913"/>
            <a:ext cx="259307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Dirac point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BC8BB5-23EC-43A2-B7DB-DE2D8AC63502}"/>
              </a:ext>
            </a:extLst>
          </p:cNvPr>
          <p:cNvSpPr txBox="1"/>
          <p:nvPr/>
        </p:nvSpPr>
        <p:spPr>
          <a:xfrm>
            <a:off x="4199944" y="6318913"/>
            <a:ext cx="300211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Two saddle points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47817B-B184-4FEB-A036-64FE2EA22C82}"/>
              </a:ext>
            </a:extLst>
          </p:cNvPr>
          <p:cNvSpPr txBox="1"/>
          <p:nvPr/>
        </p:nvSpPr>
        <p:spPr>
          <a:xfrm>
            <a:off x="8725154" y="6300059"/>
            <a:ext cx="23652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Flat band</a:t>
            </a:r>
          </a:p>
        </p:txBody>
      </p:sp>
    </p:spTree>
    <p:extLst>
      <p:ext uri="{BB962C8B-B14F-4D97-AF65-F5344CB8AC3E}">
        <p14:creationId xmlns:p14="http://schemas.microsoft.com/office/powerpoint/2010/main" val="3728547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Other examples:  Beyond band picture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80585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54BE-F3C1-4DFF-AA50-A2A136737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1857"/>
          </a:xfrm>
        </p:spPr>
        <p:txBody>
          <a:bodyPr/>
          <a:lstStyle/>
          <a:p>
            <a:r>
              <a:rPr lang="en-US" dirty="0"/>
              <a:t>Material example 1:  (</a:t>
            </a:r>
            <a:r>
              <a:rPr lang="en-US" dirty="0" err="1"/>
              <a:t>Cs,Rb</a:t>
            </a:r>
            <a:r>
              <a:rPr lang="en-US" dirty="0"/>
              <a:t>)Ti</a:t>
            </a:r>
            <a:r>
              <a:rPr lang="en-US" baseline="-25000" dirty="0"/>
              <a:t>3</a:t>
            </a:r>
            <a:r>
              <a:rPr lang="en-US" dirty="0"/>
              <a:t>Bi</a:t>
            </a:r>
            <a:r>
              <a:rPr lang="en-US" baseline="-25000" dirty="0"/>
              <a:t>5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FACEE-6A14-45EA-9B3E-28DD4426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5" y="1251857"/>
            <a:ext cx="4502262" cy="4752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37B581-C80E-4973-AF0F-00C320FD5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153" y="2034320"/>
            <a:ext cx="6294873" cy="368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899A89-9BA2-426D-903B-37B2BBA39B48}"/>
              </a:ext>
            </a:extLst>
          </p:cNvPr>
          <p:cNvSpPr txBox="1"/>
          <p:nvPr/>
        </p:nvSpPr>
        <p:spPr>
          <a:xfrm>
            <a:off x="5904012" y="1458422"/>
            <a:ext cx="589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D.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Verhahn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Zeitschrift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für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Naturforschung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B (2022)</a:t>
            </a:r>
          </a:p>
        </p:txBody>
      </p:sp>
    </p:spTree>
    <p:extLst>
      <p:ext uri="{BB962C8B-B14F-4D97-AF65-F5344CB8AC3E}">
        <p14:creationId xmlns:p14="http://schemas.microsoft.com/office/powerpoint/2010/main" val="1467717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6FB4C-7070-40C1-88C7-AD6E39F3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6071"/>
          </a:xfrm>
        </p:spPr>
        <p:txBody>
          <a:bodyPr/>
          <a:lstStyle/>
          <a:p>
            <a:r>
              <a:rPr lang="en-US" dirty="0"/>
              <a:t>Heavily hole-doped cousin of (</a:t>
            </a:r>
            <a:r>
              <a:rPr lang="en-US" dirty="0" err="1"/>
              <a:t>Cs,Rb</a:t>
            </a:r>
            <a:r>
              <a:rPr lang="en-US" dirty="0"/>
              <a:t>)V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1E1794-5909-42D7-9877-89E0FE4FE6C2}"/>
              </a:ext>
            </a:extLst>
          </p:cNvPr>
          <p:cNvSpPr/>
          <p:nvPr/>
        </p:nvSpPr>
        <p:spPr>
          <a:xfrm>
            <a:off x="345558" y="882502"/>
            <a:ext cx="276447" cy="202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970206-8B00-4827-9C92-6ABC1EA40C78}"/>
              </a:ext>
            </a:extLst>
          </p:cNvPr>
          <p:cNvSpPr/>
          <p:nvPr/>
        </p:nvSpPr>
        <p:spPr>
          <a:xfrm>
            <a:off x="3246474" y="882502"/>
            <a:ext cx="276447" cy="202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7560407-3ACD-4163-8A89-1AD44D9D2248}"/>
              </a:ext>
            </a:extLst>
          </p:cNvPr>
          <p:cNvSpPr/>
          <p:nvPr/>
        </p:nvSpPr>
        <p:spPr>
          <a:xfrm>
            <a:off x="6096000" y="882502"/>
            <a:ext cx="276447" cy="202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23883E7-2B2D-44F3-BCF0-98089300F874}"/>
              </a:ext>
            </a:extLst>
          </p:cNvPr>
          <p:cNvSpPr/>
          <p:nvPr/>
        </p:nvSpPr>
        <p:spPr>
          <a:xfrm>
            <a:off x="414670" y="843470"/>
            <a:ext cx="276447" cy="202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927A5F-6A54-4E85-9F11-77D8A912D7B0}"/>
              </a:ext>
            </a:extLst>
          </p:cNvPr>
          <p:cNvSpPr/>
          <p:nvPr/>
        </p:nvSpPr>
        <p:spPr>
          <a:xfrm>
            <a:off x="3285461" y="799168"/>
            <a:ext cx="276447" cy="202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F35B21-BB97-4367-9C56-1D350B9BE62D}"/>
              </a:ext>
            </a:extLst>
          </p:cNvPr>
          <p:cNvSpPr/>
          <p:nvPr/>
        </p:nvSpPr>
        <p:spPr>
          <a:xfrm>
            <a:off x="69111" y="900177"/>
            <a:ext cx="276447" cy="202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D9D7AD-F4E5-4AA2-9E4E-D4FBD6DA879E}"/>
              </a:ext>
            </a:extLst>
          </p:cNvPr>
          <p:cNvSpPr/>
          <p:nvPr/>
        </p:nvSpPr>
        <p:spPr>
          <a:xfrm>
            <a:off x="3384697" y="843470"/>
            <a:ext cx="310118" cy="232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554BC4-B529-45C5-9F1F-40FF9AEC0DC5}"/>
              </a:ext>
            </a:extLst>
          </p:cNvPr>
          <p:cNvSpPr txBox="1"/>
          <p:nvPr/>
        </p:nvSpPr>
        <p:spPr>
          <a:xfrm>
            <a:off x="223648" y="823452"/>
            <a:ext cx="589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D.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Verhahn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Zeitschrift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für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Naturforschung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B (2022)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4A4D13A-75D9-4880-91CC-7551CD358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9509"/>
            <a:ext cx="6592947" cy="548458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B5101AD-8CDE-483A-8491-300C84ED7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451" y="2330441"/>
            <a:ext cx="5137943" cy="301048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No transitions evident down to 80 </a:t>
            </a:r>
            <a:r>
              <a:rPr lang="en-US" dirty="0" err="1"/>
              <a:t>mK</a:t>
            </a:r>
            <a:endParaRPr lang="en-US" baseline="-25000" dirty="0"/>
          </a:p>
          <a:p>
            <a:r>
              <a:rPr lang="en-US" dirty="0"/>
              <a:t>Useful comparators to (</a:t>
            </a:r>
            <a:r>
              <a:rPr lang="en-US" dirty="0" err="1"/>
              <a:t>Cs,Rb</a:t>
            </a:r>
            <a:r>
              <a:rPr lang="en-US" dirty="0"/>
              <a:t>)V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</a:p>
          <a:p>
            <a:r>
              <a:rPr lang="en-US" dirty="0"/>
              <a:t>Initially appear to be “boring”, uncorrelated metals</a:t>
            </a:r>
          </a:p>
        </p:txBody>
      </p:sp>
    </p:spTree>
    <p:extLst>
      <p:ext uri="{BB962C8B-B14F-4D97-AF65-F5344CB8AC3E}">
        <p14:creationId xmlns:p14="http://schemas.microsoft.com/office/powerpoint/2010/main" val="219698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4C7CB-5B91-472E-9121-90CC397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881"/>
          </a:xfrm>
        </p:spPr>
        <p:txBody>
          <a:bodyPr/>
          <a:lstStyle/>
          <a:p>
            <a:r>
              <a:rPr lang="en-US" dirty="0"/>
              <a:t>Hints of hidden symmetry breaking in CsTi</a:t>
            </a:r>
            <a:r>
              <a:rPr lang="en-US" baseline="-25000" dirty="0"/>
              <a:t>3</a:t>
            </a:r>
            <a:r>
              <a:rPr lang="en-US" dirty="0"/>
              <a:t>Bi</a:t>
            </a:r>
            <a:r>
              <a:rPr lang="en-US" baseline="-25000" dirty="0"/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B07A0A-8B6E-4A35-85DA-4048A11CCAE3}"/>
              </a:ext>
            </a:extLst>
          </p:cNvPr>
          <p:cNvGrpSpPr/>
          <p:nvPr/>
        </p:nvGrpSpPr>
        <p:grpSpPr>
          <a:xfrm>
            <a:off x="0" y="1464234"/>
            <a:ext cx="5386440" cy="5331945"/>
            <a:chOff x="355434" y="1251857"/>
            <a:chExt cx="3686050" cy="36357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51E634-E221-4927-B30E-279250AE5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5471"/>
            <a:stretch/>
          </p:blipFill>
          <p:spPr>
            <a:xfrm>
              <a:off x="355434" y="1269981"/>
              <a:ext cx="3686050" cy="361760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16787F-B9B3-469E-9C3F-3A174391C866}"/>
                </a:ext>
              </a:extLst>
            </p:cNvPr>
            <p:cNvSpPr/>
            <p:nvPr/>
          </p:nvSpPr>
          <p:spPr>
            <a:xfrm>
              <a:off x="400424" y="1251857"/>
              <a:ext cx="209176" cy="2123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F5EF20-4A20-4509-9CDE-2163477C26EE}"/>
              </a:ext>
            </a:extLst>
          </p:cNvPr>
          <p:cNvSpPr txBox="1"/>
          <p:nvPr/>
        </p:nvSpPr>
        <p:spPr>
          <a:xfrm>
            <a:off x="-299789" y="1138115"/>
            <a:ext cx="620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Hong Li et al. Nature Physics 19, 1591 (2023),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2896E0-C036-42B1-9DE2-5F018783DE96}"/>
              </a:ext>
            </a:extLst>
          </p:cNvPr>
          <p:cNvSpPr txBox="1"/>
          <p:nvPr/>
        </p:nvSpPr>
        <p:spPr>
          <a:xfrm>
            <a:off x="5964739" y="5252453"/>
            <a:ext cx="538644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STM QPI reports 2-fold anisotropy </a:t>
            </a:r>
          </a:p>
          <a:p>
            <a:pPr algn="ctr"/>
            <a:r>
              <a:rPr lang="en-US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No rotational symmetry breaking detected in average structure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F41456-F67E-4535-95F6-B70759DE6E58}"/>
              </a:ext>
            </a:extLst>
          </p:cNvPr>
          <p:cNvGrpSpPr/>
          <p:nvPr/>
        </p:nvGrpSpPr>
        <p:grpSpPr>
          <a:xfrm>
            <a:off x="5484137" y="1320800"/>
            <a:ext cx="6347645" cy="3692677"/>
            <a:chOff x="5484137" y="1320800"/>
            <a:chExt cx="5635989" cy="320270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8B3CC4-292B-4F7D-A740-D5E4488DE972}"/>
                </a:ext>
              </a:extLst>
            </p:cNvPr>
            <p:cNvSpPr/>
            <p:nvPr/>
          </p:nvSpPr>
          <p:spPr>
            <a:xfrm>
              <a:off x="8911221" y="1320800"/>
              <a:ext cx="268553" cy="31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512613-DAA1-4393-9D53-2982693892BA}"/>
                </a:ext>
              </a:extLst>
            </p:cNvPr>
            <p:cNvSpPr/>
            <p:nvPr/>
          </p:nvSpPr>
          <p:spPr>
            <a:xfrm>
              <a:off x="8887230" y="3885181"/>
              <a:ext cx="268553" cy="31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FE80A3-2D19-4093-8343-DBC960336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518"/>
            <a:stretch/>
          </p:blipFill>
          <p:spPr>
            <a:xfrm>
              <a:off x="5484137" y="1567765"/>
              <a:ext cx="5635989" cy="2955744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4CE3DAF-A0E8-4F88-B098-83DD709BB2BB}"/>
                </a:ext>
              </a:extLst>
            </p:cNvPr>
            <p:cNvSpPr/>
            <p:nvPr/>
          </p:nvSpPr>
          <p:spPr>
            <a:xfrm>
              <a:off x="5652655" y="1619964"/>
              <a:ext cx="318654" cy="312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A6BC8D6-A622-43A2-AEBF-F0D09F63DFCD}"/>
                </a:ext>
              </a:extLst>
            </p:cNvPr>
            <p:cNvSpPr/>
            <p:nvPr/>
          </p:nvSpPr>
          <p:spPr>
            <a:xfrm>
              <a:off x="8543719" y="1567765"/>
              <a:ext cx="318654" cy="312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390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F1DB87-9A0E-41C8-97C4-FB1A7C18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991" y="2194947"/>
            <a:ext cx="4261737" cy="3711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5354BE-F3C1-4DFF-AA50-A2A13673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example 2:  Mn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 err="1"/>
              <a:t>Sn,Ge</a:t>
            </a:r>
            <a:r>
              <a:rPr lang="en-US" dirty="0"/>
              <a:t>) and related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42DD7-1DBB-41A4-8526-314E5D6B3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8" y="5906366"/>
            <a:ext cx="11215254" cy="90302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Large room temperature anomalous Hall effect</a:t>
            </a:r>
          </a:p>
          <a:p>
            <a:r>
              <a:rPr lang="en-US" dirty="0"/>
              <a:t>Associated with real space Berry curvature of noncoplanar magnetic order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FE446-694E-435C-8CD9-B27466002870}"/>
              </a:ext>
            </a:extLst>
          </p:cNvPr>
          <p:cNvSpPr txBox="1"/>
          <p:nvPr/>
        </p:nvSpPr>
        <p:spPr>
          <a:xfrm>
            <a:off x="-212013" y="1685502"/>
            <a:ext cx="644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Nayak et al., Science advances 2, e1501870 (2016).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C48A6-DB5E-4876-A1B1-41A7F361A6C5}"/>
              </a:ext>
            </a:extLst>
          </p:cNvPr>
          <p:cNvSpPr txBox="1"/>
          <p:nvPr/>
        </p:nvSpPr>
        <p:spPr>
          <a:xfrm>
            <a:off x="200891" y="1354075"/>
            <a:ext cx="497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Zhang et al., Phys. Rev. B 95, 075128 (2017).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AB01CE-A35E-4919-A1F3-78A52E1D1AA7}"/>
              </a:ext>
            </a:extLst>
          </p:cNvPr>
          <p:cNvGrpSpPr/>
          <p:nvPr/>
        </p:nvGrpSpPr>
        <p:grpSpPr>
          <a:xfrm>
            <a:off x="-212013" y="2168236"/>
            <a:ext cx="8298326" cy="3624844"/>
            <a:chOff x="90055" y="2438400"/>
            <a:chExt cx="8298326" cy="362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A3BD09-E0C0-47CA-8607-CCF00650F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27"/>
            <a:stretch/>
          </p:blipFill>
          <p:spPr>
            <a:xfrm>
              <a:off x="371340" y="2438400"/>
              <a:ext cx="8017041" cy="3624844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0614B9-4AD4-4471-8D31-FE81661F3EC8}"/>
                </a:ext>
              </a:extLst>
            </p:cNvPr>
            <p:cNvSpPr/>
            <p:nvPr/>
          </p:nvSpPr>
          <p:spPr>
            <a:xfrm>
              <a:off x="90055" y="2438400"/>
              <a:ext cx="415636" cy="4918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B3FC476-EF74-4BA4-B599-3548FCF28F8B}"/>
                </a:ext>
              </a:extLst>
            </p:cNvPr>
            <p:cNvSpPr/>
            <p:nvPr/>
          </p:nvSpPr>
          <p:spPr>
            <a:xfrm>
              <a:off x="4315692" y="2438400"/>
              <a:ext cx="519544" cy="4918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0F0847-88DB-4405-A095-6FB25EA0BECC}"/>
              </a:ext>
            </a:extLst>
          </p:cNvPr>
          <p:cNvSpPr/>
          <p:nvPr/>
        </p:nvSpPr>
        <p:spPr>
          <a:xfrm>
            <a:off x="7945582" y="2168236"/>
            <a:ext cx="270163" cy="2459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D86EA-1026-4020-AB64-C9A0C058372D}"/>
              </a:ext>
            </a:extLst>
          </p:cNvPr>
          <p:cNvSpPr txBox="1"/>
          <p:nvPr/>
        </p:nvSpPr>
        <p:spPr>
          <a:xfrm>
            <a:off x="6525492" y="1352981"/>
            <a:ext cx="644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Nakatsuji</a:t>
            </a:r>
            <a:r>
              <a:rPr lang="fr-FR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Nature 527, 212 (2015)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723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Large materials space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231628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BC998-8020-4A01-9140-0196A527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513"/>
          </a:xfrm>
        </p:spPr>
        <p:txBody>
          <a:bodyPr/>
          <a:lstStyle/>
          <a:p>
            <a:r>
              <a:rPr lang="en-US" dirty="0"/>
              <a:t>Layering Laves into stacked </a:t>
            </a:r>
            <a:r>
              <a:rPr lang="en-US" dirty="0" err="1"/>
              <a:t>kagome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A3779-5459-4D7D-8046-F79D16CD9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11" y="3699183"/>
            <a:ext cx="6706998" cy="309607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AB</a:t>
            </a:r>
            <a:r>
              <a:rPr lang="en-US" baseline="-25000" dirty="0"/>
              <a:t>2</a:t>
            </a:r>
            <a:r>
              <a:rPr lang="en-US" dirty="0"/>
              <a:t> into A</a:t>
            </a:r>
            <a:r>
              <a:rPr lang="en-US" baseline="-25000" dirty="0"/>
              <a:t>2</a:t>
            </a:r>
            <a:r>
              <a:rPr lang="en-US" dirty="0"/>
              <a:t>B</a:t>
            </a:r>
            <a:r>
              <a:rPr lang="en-US" baseline="-25000" dirty="0"/>
              <a:t>3</a:t>
            </a:r>
            <a:r>
              <a:rPr lang="en-US" dirty="0"/>
              <a:t>C</a:t>
            </a:r>
          </a:p>
          <a:p>
            <a:pPr lvl="1"/>
            <a:r>
              <a:rPr lang="en-US" dirty="0"/>
              <a:t>Split the small spheres into two (B, C)</a:t>
            </a:r>
          </a:p>
          <a:p>
            <a:pPr lvl="1"/>
            <a:r>
              <a:rPr lang="en-US" dirty="0"/>
              <a:t>Sufficient size difference in B and C orders</a:t>
            </a:r>
          </a:p>
          <a:p>
            <a:pPr lvl="1"/>
            <a:r>
              <a:rPr lang="en-US" dirty="0"/>
              <a:t>Stacked </a:t>
            </a:r>
            <a:r>
              <a:rPr lang="en-US" dirty="0" err="1"/>
              <a:t>kagome</a:t>
            </a:r>
            <a:r>
              <a:rPr lang="en-US" dirty="0"/>
              <a:t> network results</a:t>
            </a:r>
          </a:p>
          <a:p>
            <a:r>
              <a:rPr lang="en-US" dirty="0"/>
              <a:t>Relatively unexplored space</a:t>
            </a:r>
          </a:p>
          <a:p>
            <a:pPr lvl="1"/>
            <a:r>
              <a:rPr lang="en-US" dirty="0"/>
              <a:t>Notable examples in RM</a:t>
            </a:r>
            <a:r>
              <a:rPr lang="en-US" baseline="-25000" dirty="0"/>
              <a:t>3</a:t>
            </a:r>
            <a:r>
              <a:rPr lang="en-US" dirty="0"/>
              <a:t>X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Ta</a:t>
            </a:r>
            <a:r>
              <a:rPr lang="en-US" baseline="-25000" dirty="0"/>
              <a:t>2</a:t>
            </a:r>
            <a:r>
              <a:rPr lang="en-US" dirty="0"/>
              <a:t>V</a:t>
            </a:r>
            <a:r>
              <a:rPr lang="en-US" baseline="-25000" dirty="0"/>
              <a:t>3</a:t>
            </a:r>
            <a:r>
              <a:rPr lang="en-US" dirty="0"/>
              <a:t>Si is a recent example (T</a:t>
            </a:r>
            <a:r>
              <a:rPr lang="en-US" baseline="-25000" dirty="0"/>
              <a:t>c</a:t>
            </a:r>
            <a:r>
              <a:rPr lang="en-US" dirty="0"/>
              <a:t>=7.5 K)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5DD80F-26AF-4783-A072-5D6739BCB04A}"/>
              </a:ext>
            </a:extLst>
          </p:cNvPr>
          <p:cNvSpPr/>
          <p:nvPr/>
        </p:nvSpPr>
        <p:spPr>
          <a:xfrm>
            <a:off x="7106024" y="2647576"/>
            <a:ext cx="406400" cy="364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 Symbol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0B873-D28E-4FD9-A748-C8AADBCB2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52" y="1084900"/>
            <a:ext cx="3870336" cy="2392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0B5E4-657F-41E6-8B5A-7535900C5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40" y="1174010"/>
            <a:ext cx="2868082" cy="2214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540085-C88A-4307-A16D-2B0D7B81C2EA}"/>
              </a:ext>
            </a:extLst>
          </p:cNvPr>
          <p:cNvSpPr txBox="1"/>
          <p:nvPr/>
        </p:nvSpPr>
        <p:spPr>
          <a:xfrm>
            <a:off x="6927680" y="6425929"/>
            <a:ext cx="510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Liu et al., Phys. Rev. B 108, 104504 (2023).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6BE54-3239-4FD8-9063-71C1FBB2F485}"/>
              </a:ext>
            </a:extLst>
          </p:cNvPr>
          <p:cNvSpPr txBox="1"/>
          <p:nvPr/>
        </p:nvSpPr>
        <p:spPr>
          <a:xfrm>
            <a:off x="137147" y="1826607"/>
            <a:ext cx="129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MgCu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0EF48-0FB9-4E3D-B0A9-FD217F44102C}"/>
              </a:ext>
            </a:extLst>
          </p:cNvPr>
          <p:cNvSpPr txBox="1"/>
          <p:nvPr/>
        </p:nvSpPr>
        <p:spPr>
          <a:xfrm>
            <a:off x="9593129" y="1883194"/>
            <a:ext cx="220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Mg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2</a:t>
            </a:r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Cu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Si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A1E91A-8D19-45D7-A383-D07106D5E950}"/>
              </a:ext>
            </a:extLst>
          </p:cNvPr>
          <p:cNvSpPr/>
          <p:nvPr/>
        </p:nvSpPr>
        <p:spPr>
          <a:xfrm>
            <a:off x="5667153" y="1883194"/>
            <a:ext cx="871870" cy="76438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10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DB053-37F9-4AAB-A0A3-835BCE1EB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A0B4-FF11-48D2-A675-01E4FD89B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Growing number of materials manifestations of some of the key ideas predicted in </a:t>
            </a:r>
            <a:r>
              <a:rPr lang="en-US" dirty="0" err="1"/>
              <a:t>kagome</a:t>
            </a:r>
            <a:r>
              <a:rPr lang="en-US" dirty="0"/>
              <a:t> metals</a:t>
            </a:r>
          </a:p>
          <a:p>
            <a:r>
              <a:rPr lang="en-US" dirty="0"/>
              <a:t>Materials space is large and, in many cases, highly tunable via chemistry</a:t>
            </a:r>
          </a:p>
          <a:p>
            <a:r>
              <a:rPr lang="en-US" dirty="0"/>
              <a:t>Future directions in engineering several of these instabilities in the same material platform (e.g. charge order + magnetism or charge order + SC)</a:t>
            </a:r>
          </a:p>
          <a:p>
            <a:r>
              <a:rPr lang="en-US" dirty="0"/>
              <a:t>Fun chemical ways to trying to create new layered </a:t>
            </a:r>
            <a:r>
              <a:rPr lang="en-US" dirty="0" err="1"/>
              <a:t>kagome</a:t>
            </a:r>
            <a:r>
              <a:rPr lang="en-US" dirty="0"/>
              <a:t> compounds out of three dimensional frameworks</a:t>
            </a:r>
          </a:p>
        </p:txBody>
      </p:sp>
    </p:spTree>
    <p:extLst>
      <p:ext uri="{BB962C8B-B14F-4D97-AF65-F5344CB8AC3E}">
        <p14:creationId xmlns:p14="http://schemas.microsoft.com/office/powerpoint/2010/main" val="288710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2791-3C8B-41C2-9328-E37F69DF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385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materials survey of </a:t>
            </a:r>
            <a:r>
              <a:rPr lang="en-US" dirty="0" err="1"/>
              <a:t>kagome</a:t>
            </a:r>
            <a:r>
              <a:rPr lang="en-US" dirty="0"/>
              <a:t> compounds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355A0-6E26-400E-81B6-3950D6BC8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347" y="1647197"/>
            <a:ext cx="6098240" cy="7146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Tolerance factor: </a:t>
            </a:r>
            <a:r>
              <a:rPr lang="en-US" i="1" dirty="0"/>
              <a:t>t </a:t>
            </a:r>
            <a:r>
              <a:rPr lang="en-US" dirty="0"/>
              <a:t>= d</a:t>
            </a:r>
            <a:r>
              <a:rPr lang="en-US" baseline="-25000" dirty="0"/>
              <a:t>k</a:t>
            </a:r>
            <a:r>
              <a:rPr lang="en-US" dirty="0"/>
              <a:t>/</a:t>
            </a:r>
            <a:r>
              <a:rPr lang="en-US" dirty="0" err="1"/>
              <a:t>d</a:t>
            </a:r>
            <a:r>
              <a:rPr lang="en-US" baseline="-25000" dirty="0" err="1"/>
              <a:t>NN</a:t>
            </a:r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19A68-4ABC-4997-8896-9918C38F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21" y="1163390"/>
            <a:ext cx="5303809" cy="213585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D8BE9-33EA-490A-A8CD-27E35F77C1EC}"/>
              </a:ext>
            </a:extLst>
          </p:cNvPr>
          <p:cNvCxnSpPr>
            <a:cxnSpLocks/>
          </p:cNvCxnSpPr>
          <p:nvPr/>
        </p:nvCxnSpPr>
        <p:spPr>
          <a:xfrm flipV="1">
            <a:off x="8295603" y="2306390"/>
            <a:ext cx="228600" cy="4370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A6B9F6-8BFB-4652-BD75-7CCBCB16533E}"/>
              </a:ext>
            </a:extLst>
          </p:cNvPr>
          <p:cNvSpPr txBox="1"/>
          <p:nvPr/>
        </p:nvSpPr>
        <p:spPr>
          <a:xfrm>
            <a:off x="7734188" y="1216146"/>
            <a:ext cx="135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d</a:t>
            </a:r>
            <a:r>
              <a:rPr lang="en-US" sz="2400" baseline="-25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NN</a:t>
            </a:r>
            <a:endParaRPr lang="en-US" sz="2400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1CDAA0-C0F8-477D-92C5-B25E9DD144D1}"/>
              </a:ext>
            </a:extLst>
          </p:cNvPr>
          <p:cNvCxnSpPr/>
          <p:nvPr/>
        </p:nvCxnSpPr>
        <p:spPr>
          <a:xfrm>
            <a:off x="8295603" y="1588253"/>
            <a:ext cx="114300" cy="8531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B9B1B6-7656-4A3E-AA94-E69866CCA8AD}"/>
              </a:ext>
            </a:extLst>
          </p:cNvPr>
          <p:cNvSpPr txBox="1"/>
          <p:nvPr/>
        </p:nvSpPr>
        <p:spPr>
          <a:xfrm>
            <a:off x="7994165" y="2660513"/>
            <a:ext cx="135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d</a:t>
            </a:r>
            <a:r>
              <a:rPr lang="en-US" sz="2400" baseline="-25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</a:t>
            </a:r>
            <a:endParaRPr lang="en-US" sz="2400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E1D68-632B-40E7-90D8-1B69754CCA5F}"/>
              </a:ext>
            </a:extLst>
          </p:cNvPr>
          <p:cNvGrpSpPr/>
          <p:nvPr/>
        </p:nvGrpSpPr>
        <p:grpSpPr>
          <a:xfrm>
            <a:off x="222134" y="2257659"/>
            <a:ext cx="5248389" cy="4382629"/>
            <a:chOff x="2144806" y="2659122"/>
            <a:chExt cx="4426997" cy="35118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83D996-57D3-4E75-A9D3-CA9CD9B17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838"/>
            <a:stretch/>
          </p:blipFill>
          <p:spPr>
            <a:xfrm>
              <a:off x="2252382" y="2659122"/>
              <a:ext cx="4319421" cy="3511869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E46127-71E1-4446-A75B-A50082BC00F3}"/>
                </a:ext>
              </a:extLst>
            </p:cNvPr>
            <p:cNvSpPr/>
            <p:nvPr/>
          </p:nvSpPr>
          <p:spPr>
            <a:xfrm>
              <a:off x="2144806" y="2669241"/>
              <a:ext cx="1687606" cy="20842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D6CA1B-DCEE-4CE2-8A31-655A489410B0}"/>
              </a:ext>
            </a:extLst>
          </p:cNvPr>
          <p:cNvSpPr txBox="1"/>
          <p:nvPr/>
        </p:nvSpPr>
        <p:spPr>
          <a:xfrm>
            <a:off x="-49707" y="1016616"/>
            <a:ext cx="7535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Jovanic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and </a:t>
            </a:r>
            <a:r>
              <a:rPr lang="en-US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Schoop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de-DE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J. Am. Chem. Soc. 144, 10978 (2022).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3DA2679-9B44-4F87-96A0-30BCE07F4FF3}"/>
              </a:ext>
            </a:extLst>
          </p:cNvPr>
          <p:cNvSpPr txBox="1">
            <a:spLocks/>
          </p:cNvSpPr>
          <p:nvPr/>
        </p:nvSpPr>
        <p:spPr>
          <a:xfrm>
            <a:off x="5864772" y="3678822"/>
            <a:ext cx="6188491" cy="28325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Nearest neighbor distance should be </a:t>
            </a:r>
            <a:r>
              <a:rPr lang="en-US" dirty="0" err="1"/>
              <a:t>kagome</a:t>
            </a:r>
            <a:r>
              <a:rPr lang="en-US" dirty="0"/>
              <a:t> net bonding</a:t>
            </a:r>
          </a:p>
          <a:p>
            <a:r>
              <a:rPr lang="en-US" dirty="0"/>
              <a:t>Weak bonding in other directions</a:t>
            </a:r>
          </a:p>
          <a:p>
            <a:r>
              <a:rPr lang="en-US" dirty="0"/>
              <a:t>Chemically two-dimensional a bonus</a:t>
            </a:r>
          </a:p>
          <a:p>
            <a:r>
              <a:rPr lang="en-US" dirty="0"/>
              <a:t>Be mindful of multiple orbitals, multiple </a:t>
            </a:r>
            <a:r>
              <a:rPr lang="en-US" dirty="0" err="1"/>
              <a:t>kagome</a:t>
            </a:r>
            <a:r>
              <a:rPr lang="en-US" dirty="0"/>
              <a:t> sites</a:t>
            </a:r>
          </a:p>
        </p:txBody>
      </p:sp>
    </p:spTree>
    <p:extLst>
      <p:ext uri="{BB962C8B-B14F-4D97-AF65-F5344CB8AC3E}">
        <p14:creationId xmlns:p14="http://schemas.microsoft.com/office/powerpoint/2010/main" val="244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Kagome metals near </a:t>
            </a:r>
            <a:r>
              <a:rPr lang="en-US" dirty="0" err="1"/>
              <a:t>flatband</a:t>
            </a:r>
            <a:r>
              <a:rPr lang="en-US" dirty="0"/>
              <a:t> fillings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96518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8838-650E-4A32-BFDD-F0E6EACF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Kagome lattice near 2/3 filling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8D1C8-F107-4103-BF17-889BE5DC2A0A}"/>
              </a:ext>
            </a:extLst>
          </p:cNvPr>
          <p:cNvGrpSpPr/>
          <p:nvPr/>
        </p:nvGrpSpPr>
        <p:grpSpPr>
          <a:xfrm>
            <a:off x="-367404" y="1330716"/>
            <a:ext cx="3749040" cy="5360350"/>
            <a:chOff x="8653317" y="1711483"/>
            <a:chExt cx="2624627" cy="3688017"/>
          </a:xfrm>
        </p:grpSpPr>
        <p:pic>
          <p:nvPicPr>
            <p:cNvPr id="5" name="Picture 2" descr="Fig. 1">
              <a:extLst>
                <a:ext uri="{FF2B5EF4-FFF2-40B4-BE49-F238E27FC236}">
                  <a16:creationId xmlns:a16="http://schemas.microsoft.com/office/drawing/2014/main" id="{C7A57D6A-2369-4D21-B40B-7FD7117D3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2C33F8-957B-4BB3-837A-1DC0A7D4C9DF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F2A829-8BE3-407D-8CCC-4E0A25C0AB80}"/>
              </a:ext>
            </a:extLst>
          </p:cNvPr>
          <p:cNvSpPr txBox="1"/>
          <p:nvPr/>
        </p:nvSpPr>
        <p:spPr>
          <a:xfrm>
            <a:off x="1048308" y="1959306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2/3 filling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987C33-4C12-4F09-8EBE-6D1A390FFFA7}"/>
              </a:ext>
            </a:extLst>
          </p:cNvPr>
          <p:cNvSpPr/>
          <p:nvPr/>
        </p:nvSpPr>
        <p:spPr>
          <a:xfrm>
            <a:off x="628570" y="1810302"/>
            <a:ext cx="2650868" cy="43947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FBD182-6C95-4F70-9FB6-BC1138D0C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257" y="2425242"/>
            <a:ext cx="2367280" cy="2499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C4381-293F-49B8-87B8-0556126029DC}"/>
                  </a:ext>
                </a:extLst>
              </p:cNvPr>
              <p:cNvSpPr/>
              <p:nvPr/>
            </p:nvSpPr>
            <p:spPr>
              <a:xfrm>
                <a:off x="4372517" y="2006556"/>
                <a:ext cx="4317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C4381-293F-49B8-87B8-0556126029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517" y="2006556"/>
                <a:ext cx="431720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E9FFDD-13FE-4299-8037-894678CDDF92}"/>
                  </a:ext>
                </a:extLst>
              </p:cNvPr>
              <p:cNvSpPr/>
              <p:nvPr/>
            </p:nvSpPr>
            <p:spPr>
              <a:xfrm>
                <a:off x="9295644" y="3313714"/>
                <a:ext cx="269088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ko-KR" altLang="en-US" dirty="0">
                    <a:latin typeface="Segoe UI Symbol" panose="020B0502040204020203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rPr>
                  <a:t>is an eigenstate of the kagome Hamiltonian with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=2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i="1" dirty="0">
                  <a:latin typeface="Segoe UI Symbol" panose="020B0502040204020203" pitchFamily="34" charset="0"/>
                  <a:ea typeface="Segoe UI Symbol" panose="020B0502040204020203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E9FFDD-13FE-4299-8037-894678CDD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644" y="3313714"/>
                <a:ext cx="2690886" cy="923330"/>
              </a:xfrm>
              <a:prstGeom prst="rect">
                <a:avLst/>
              </a:prstGeom>
              <a:blipFill>
                <a:blip r:embed="rId5"/>
                <a:stretch>
                  <a:fillRect t="-3311" r="-2494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96BF1B4-1F29-4661-B8A7-BC175F8FCC68}"/>
                  </a:ext>
                </a:extLst>
              </p:cNvPr>
              <p:cNvSpPr/>
              <p:nvPr/>
            </p:nvSpPr>
            <p:spPr>
              <a:xfrm>
                <a:off x="3338303" y="4917236"/>
                <a:ext cx="254995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ko-KR" altLang="en-US" dirty="0">
                    <a:latin typeface="Segoe UI Symbol" panose="020B0502040204020203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rPr>
                  <a:t>is a </a:t>
                </a:r>
                <a:r>
                  <a:rPr lang="en-US" altLang="ko-KR" b="1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rPr>
                  <a:t>compact localized state </a:t>
                </a:r>
                <a:r>
                  <a:rPr lang="en-US" altLang="ko-KR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rPr>
                  <a:t>(akin to a molecular orbital)</a:t>
                </a:r>
                <a:endParaRPr lang="en-US" dirty="0">
                  <a:latin typeface="Segoe UI Symbol" panose="020B0502040204020203" pitchFamily="34" charset="0"/>
                  <a:ea typeface="Segoe UI Symbol" panose="020B0502040204020203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96BF1B4-1F29-4661-B8A7-BC175F8FCC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303" y="4917236"/>
                <a:ext cx="2549953" cy="923330"/>
              </a:xfrm>
              <a:prstGeom prst="rect">
                <a:avLst/>
              </a:prstGeom>
              <a:blipFill>
                <a:blip r:embed="rId8"/>
                <a:stretch>
                  <a:fillRect t="-3311" r="-1914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14428B3-2385-45DE-8B2A-FCE0D4836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5006" y="2396360"/>
            <a:ext cx="2315360" cy="2499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5526EB-B817-49F4-B784-07A99010A3A7}"/>
              </a:ext>
            </a:extLst>
          </p:cNvPr>
          <p:cNvSpPr txBox="1"/>
          <p:nvPr/>
        </p:nvSpPr>
        <p:spPr>
          <a:xfrm>
            <a:off x="6426241" y="4917236"/>
            <a:ext cx="246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Quantum interference</a:t>
            </a:r>
          </a:p>
        </p:txBody>
      </p:sp>
      <p:sp>
        <p:nvSpPr>
          <p:cNvPr id="18" name="Right Arrow 5">
            <a:extLst>
              <a:ext uri="{FF2B5EF4-FFF2-40B4-BE49-F238E27FC236}">
                <a16:creationId xmlns:a16="http://schemas.microsoft.com/office/drawing/2014/main" id="{66F187BD-A34B-4401-A465-BD5A69AC15B0}"/>
              </a:ext>
            </a:extLst>
          </p:cNvPr>
          <p:cNvSpPr/>
          <p:nvPr/>
        </p:nvSpPr>
        <p:spPr>
          <a:xfrm>
            <a:off x="5953910" y="3477899"/>
            <a:ext cx="370898" cy="315286"/>
          </a:xfrm>
          <a:prstGeom prst="rightArrow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KR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030DF8-D79E-4496-8945-388C9FBC7C57}"/>
                  </a:ext>
                </a:extLst>
              </p:cNvPr>
              <p:cNvSpPr txBox="1"/>
              <p:nvPr/>
            </p:nvSpPr>
            <p:spPr>
              <a:xfrm>
                <a:off x="5888256" y="3091015"/>
                <a:ext cx="4611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030DF8-D79E-4496-8945-388C9FBC7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256" y="3091015"/>
                <a:ext cx="46111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B8396-AFC1-41A8-885E-EDE65709616F}"/>
                  </a:ext>
                </a:extLst>
              </p:cNvPr>
              <p:cNvSpPr txBox="1"/>
              <p:nvPr/>
            </p:nvSpPr>
            <p:spPr>
              <a:xfrm>
                <a:off x="5446051" y="1480355"/>
                <a:ext cx="4485157" cy="54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𝑡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B8396-AFC1-41A8-885E-EDE657096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051" y="1480355"/>
                <a:ext cx="4485157" cy="542328"/>
              </a:xfrm>
              <a:prstGeom prst="rect">
                <a:avLst/>
              </a:prstGeom>
              <a:blipFill>
                <a:blip r:embed="rId11"/>
                <a:stretch>
                  <a:fillRect t="-6742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3783E31-3B1D-4537-8350-6B182E0B9170}"/>
              </a:ext>
            </a:extLst>
          </p:cNvPr>
          <p:cNvSpPr txBox="1"/>
          <p:nvPr/>
        </p:nvSpPr>
        <p:spPr>
          <a:xfrm>
            <a:off x="3479241" y="5937070"/>
            <a:ext cx="854807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Quantum Interference results from kinetic frustration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Localized state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2B37FE-DB88-4AB1-AD33-0ED3A0C667A2}"/>
              </a:ext>
            </a:extLst>
          </p:cNvPr>
          <p:cNvSpPr txBox="1"/>
          <p:nvPr/>
        </p:nvSpPr>
        <p:spPr>
          <a:xfrm>
            <a:off x="9832661" y="1260146"/>
            <a:ext cx="2349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Graphic courtesy of Riccardo Comin</a:t>
            </a:r>
          </a:p>
        </p:txBody>
      </p:sp>
    </p:spTree>
    <p:extLst>
      <p:ext uri="{BB962C8B-B14F-4D97-AF65-F5344CB8AC3E}">
        <p14:creationId xmlns:p14="http://schemas.microsoft.com/office/powerpoint/2010/main" val="162652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2165D-A0D2-4E42-AA23-5F358A313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example 2:  </a:t>
            </a:r>
            <a:r>
              <a:rPr lang="en-US" dirty="0" err="1"/>
              <a:t>FeSn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5612F-45AD-4E30-A5DF-3CB0B1645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15" y="6192694"/>
            <a:ext cx="5978284" cy="56458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/>
              <a:t>AF order, unexpected </a:t>
            </a:r>
            <a:r>
              <a:rPr lang="en-US" dirty="0" err="1"/>
              <a:t>flatband</a:t>
            </a:r>
            <a:r>
              <a:rPr lang="en-US" dirty="0"/>
              <a:t> near E</a:t>
            </a:r>
            <a:r>
              <a:rPr lang="en-US" baseline="-25000" dirty="0"/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B8438-EA99-4222-B23D-65AA1FC4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873" y="1571859"/>
            <a:ext cx="5203744" cy="3799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42D93-B124-46E5-B67B-68C8E5DEA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21" y="1391742"/>
            <a:ext cx="5034915" cy="43457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2CEED1-27EF-4A1D-9C09-F24684941024}"/>
              </a:ext>
            </a:extLst>
          </p:cNvPr>
          <p:cNvSpPr/>
          <p:nvPr/>
        </p:nvSpPr>
        <p:spPr>
          <a:xfrm>
            <a:off x="365760" y="1418897"/>
            <a:ext cx="315310" cy="2928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67B74C-C0B1-4160-9C85-52831E3644F4}"/>
              </a:ext>
            </a:extLst>
          </p:cNvPr>
          <p:cNvGrpSpPr/>
          <p:nvPr/>
        </p:nvGrpSpPr>
        <p:grpSpPr>
          <a:xfrm>
            <a:off x="6616491" y="1202527"/>
            <a:ext cx="5434935" cy="5526736"/>
            <a:chOff x="6616491" y="1202527"/>
            <a:chExt cx="5434935" cy="55267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CFB3CFC-5CBA-4CB7-9420-EC22CB08C200}"/>
                </a:ext>
              </a:extLst>
            </p:cNvPr>
            <p:cNvGrpSpPr/>
            <p:nvPr/>
          </p:nvGrpSpPr>
          <p:grpSpPr>
            <a:xfrm>
              <a:off x="6616491" y="1385098"/>
              <a:ext cx="4972551" cy="5344165"/>
              <a:chOff x="6616491" y="1387193"/>
              <a:chExt cx="4972551" cy="534416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C71D7AF-BE2F-4E0B-B40D-470381C85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6491" y="1387193"/>
                <a:ext cx="4972551" cy="5344165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163AF93-D350-4A08-A8E6-5EA2E237B2F4}"/>
                  </a:ext>
                </a:extLst>
              </p:cNvPr>
              <p:cNvSpPr/>
              <p:nvPr/>
            </p:nvSpPr>
            <p:spPr>
              <a:xfrm>
                <a:off x="6616491" y="2169335"/>
                <a:ext cx="667178" cy="5360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4F1181-ED97-438A-B601-C15BA8A30392}"/>
                </a:ext>
              </a:extLst>
            </p:cNvPr>
            <p:cNvSpPr txBox="1"/>
            <p:nvPr/>
          </p:nvSpPr>
          <p:spPr>
            <a:xfrm>
              <a:off x="6847683" y="1202527"/>
              <a:ext cx="5203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Do et al., Physical Review B 105, L180403 (2022)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310B6-1392-4A20-9954-6A21B9DDEB9A}"/>
              </a:ext>
            </a:extLst>
          </p:cNvPr>
          <p:cNvGrpSpPr/>
          <p:nvPr/>
        </p:nvGrpSpPr>
        <p:grpSpPr>
          <a:xfrm>
            <a:off x="437566" y="1467310"/>
            <a:ext cx="4702611" cy="4549928"/>
            <a:chOff x="187105" y="1379699"/>
            <a:chExt cx="4702611" cy="45499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276962-9173-473C-AAF4-498EC14F1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105" y="1379699"/>
              <a:ext cx="4702611" cy="4549928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544455-C26F-491D-91F7-6F752BAF194F}"/>
                </a:ext>
              </a:extLst>
            </p:cNvPr>
            <p:cNvSpPr/>
            <p:nvPr/>
          </p:nvSpPr>
          <p:spPr>
            <a:xfrm>
              <a:off x="187446" y="1418897"/>
              <a:ext cx="275870" cy="2270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00B244-5ED2-4A39-B31C-C8C9746F8A97}"/>
              </a:ext>
            </a:extLst>
          </p:cNvPr>
          <p:cNvSpPr txBox="1"/>
          <p:nvPr/>
        </p:nvSpPr>
        <p:spPr>
          <a:xfrm>
            <a:off x="749125" y="1202527"/>
            <a:ext cx="488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Kang et al., Nature Materials 19 , 163 (2020).</a:t>
            </a:r>
          </a:p>
        </p:txBody>
      </p:sp>
    </p:spTree>
    <p:extLst>
      <p:ext uri="{BB962C8B-B14F-4D97-AF65-F5344CB8AC3E}">
        <p14:creationId xmlns:p14="http://schemas.microsoft.com/office/powerpoint/2010/main" val="260253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06C7-14D3-4AF9-85E9-C097655F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example 1: </a:t>
            </a:r>
            <a:r>
              <a:rPr lang="en-US" dirty="0" err="1"/>
              <a:t>CoSn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0B729-5049-4A9E-B9D3-EB3C02A4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06" y="1648276"/>
            <a:ext cx="4973989" cy="3654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DA8D9-B3B1-4FC8-A396-A107CBB67847}"/>
              </a:ext>
            </a:extLst>
          </p:cNvPr>
          <p:cNvSpPr txBox="1"/>
          <p:nvPr/>
        </p:nvSpPr>
        <p:spPr>
          <a:xfrm>
            <a:off x="906661" y="6442821"/>
            <a:ext cx="777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Flat band acquires dispersion near the K point (likely due to NNN hopping)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5227B-6B88-45E6-89D2-B058F7D887DF}"/>
              </a:ext>
            </a:extLst>
          </p:cNvPr>
          <p:cNvSpPr txBox="1"/>
          <p:nvPr/>
        </p:nvSpPr>
        <p:spPr>
          <a:xfrm>
            <a:off x="906661" y="5980977"/>
            <a:ext cx="433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Flat band at ~ 270 meV binding energy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356195-5A55-4B09-A588-29215743AA98}"/>
              </a:ext>
            </a:extLst>
          </p:cNvPr>
          <p:cNvGrpSpPr/>
          <p:nvPr/>
        </p:nvGrpSpPr>
        <p:grpSpPr>
          <a:xfrm>
            <a:off x="-92654" y="1715288"/>
            <a:ext cx="6357640" cy="4293400"/>
            <a:chOff x="227924" y="1771085"/>
            <a:chExt cx="4458164" cy="30106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850B8-50F3-4080-A51B-1FE2320C5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" r="53"/>
            <a:stretch/>
          </p:blipFill>
          <p:spPr>
            <a:xfrm>
              <a:off x="227924" y="1771085"/>
              <a:ext cx="4458164" cy="301065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D4B4F4-98B6-4AD9-9FFF-DC6BB1318E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6279" y="2438055"/>
              <a:ext cx="207426" cy="76481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FC74855-8F94-4B3D-BA75-A5D6ABA595EB}"/>
              </a:ext>
            </a:extLst>
          </p:cNvPr>
          <p:cNvSpPr txBox="1"/>
          <p:nvPr/>
        </p:nvSpPr>
        <p:spPr>
          <a:xfrm>
            <a:off x="806494" y="1338826"/>
            <a:ext cx="5084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>
                <a:latin typeface="Segoe UI Symbol" panose="020B0502040204020203" pitchFamily="34" charset="0"/>
                <a:ea typeface="Segoe UI Symbol" panose="020B0502040204020203" pitchFamily="34" charset="0"/>
                <a:cs typeface="Calibri" charset="0"/>
              </a:rPr>
              <a:t>Kang, Fang, …, JGC, RC, </a:t>
            </a:r>
            <a:r>
              <a:rPr lang="fr-FR" sz="1600" i="1" dirty="0">
                <a:latin typeface="Segoe UI Symbol" panose="020B0502040204020203" pitchFamily="34" charset="0"/>
                <a:ea typeface="Segoe UI Symbol" panose="020B0502040204020203" pitchFamily="34" charset="0"/>
                <a:cs typeface="Calibri" charset="0"/>
              </a:rPr>
              <a:t>Nature </a:t>
            </a:r>
            <a:r>
              <a:rPr lang="fr-FR" sz="1600" i="1" dirty="0" err="1">
                <a:latin typeface="Segoe UI Symbol" panose="020B0502040204020203" pitchFamily="34" charset="0"/>
                <a:ea typeface="Segoe UI Symbol" panose="020B0502040204020203" pitchFamily="34" charset="0"/>
                <a:cs typeface="Calibri" charset="0"/>
              </a:rPr>
              <a:t>Comm</a:t>
            </a:r>
            <a:r>
              <a:rPr lang="fr-FR" sz="1600" i="1" dirty="0">
                <a:latin typeface="Segoe UI Symbol" panose="020B0502040204020203" pitchFamily="34" charset="0"/>
                <a:ea typeface="Segoe UI Symbol" panose="020B0502040204020203" pitchFamily="34" charset="0"/>
                <a:cs typeface="Calibri" charset="0"/>
              </a:rPr>
              <a:t>.</a:t>
            </a:r>
            <a:r>
              <a:rPr lang="fr-FR" sz="1600" dirty="0">
                <a:latin typeface="Segoe UI Symbol" panose="020B0502040204020203" pitchFamily="34" charset="0"/>
                <a:ea typeface="Segoe UI Symbol" panose="020B0502040204020203" pitchFamily="34" charset="0"/>
                <a:cs typeface="Calibri" charset="0"/>
              </a:rPr>
              <a:t> </a:t>
            </a:r>
            <a:r>
              <a:rPr lang="fr-FR" sz="1600" b="1" dirty="0">
                <a:latin typeface="Segoe UI Symbol" panose="020B0502040204020203" pitchFamily="34" charset="0"/>
                <a:ea typeface="Segoe UI Symbol" panose="020B0502040204020203" pitchFamily="34" charset="0"/>
                <a:cs typeface="Calibri" charset="0"/>
              </a:rPr>
              <a:t>11</a:t>
            </a:r>
            <a:r>
              <a:rPr lang="fr-FR" sz="1600" dirty="0">
                <a:latin typeface="Segoe UI Symbol" panose="020B0502040204020203" pitchFamily="34" charset="0"/>
                <a:ea typeface="Segoe UI Symbol" panose="020B0502040204020203" pitchFamily="34" charset="0"/>
                <a:cs typeface="Calibri" charset="0"/>
              </a:rPr>
              <a:t>, 4004 (2020)</a:t>
            </a:r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  <a:cs typeface="Calibri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E07ABE-BB87-4A73-81CB-BE9349C383FA}"/>
              </a:ext>
            </a:extLst>
          </p:cNvPr>
          <p:cNvGrpSpPr/>
          <p:nvPr/>
        </p:nvGrpSpPr>
        <p:grpSpPr>
          <a:xfrm>
            <a:off x="439170" y="1733079"/>
            <a:ext cx="5656830" cy="3784467"/>
            <a:chOff x="345858" y="1711729"/>
            <a:chExt cx="5656830" cy="3784467"/>
          </a:xfrm>
        </p:grpSpPr>
        <p:pic>
          <p:nvPicPr>
            <p:cNvPr id="1026" name="Picture 2" descr="Fig. 1">
              <a:extLst>
                <a:ext uri="{FF2B5EF4-FFF2-40B4-BE49-F238E27FC236}">
                  <a16:creationId xmlns:a16="http://schemas.microsoft.com/office/drawing/2014/main" id="{007A62DA-BA5D-4407-8742-2BB23A2E53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8"/>
            <a:stretch/>
          </p:blipFill>
          <p:spPr bwMode="auto">
            <a:xfrm>
              <a:off x="345858" y="1711729"/>
              <a:ext cx="5656830" cy="378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D53137C-4040-4B9C-8DF4-BD0439E615C2}"/>
                </a:ext>
              </a:extLst>
            </p:cNvPr>
            <p:cNvSpPr/>
            <p:nvPr/>
          </p:nvSpPr>
          <p:spPr>
            <a:xfrm>
              <a:off x="345858" y="1715288"/>
              <a:ext cx="265844" cy="1647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93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D92D-AC50-4E97-86A3-D4D8FC1D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759"/>
          </a:xfrm>
        </p:spPr>
        <p:txBody>
          <a:bodyPr/>
          <a:lstStyle/>
          <a:p>
            <a:r>
              <a:rPr lang="en-US" dirty="0"/>
              <a:t>Tuning </a:t>
            </a:r>
            <a:r>
              <a:rPr lang="en-US" dirty="0" err="1"/>
              <a:t>flatband</a:t>
            </a:r>
            <a:r>
              <a:rPr lang="en-US" dirty="0"/>
              <a:t> toward E</a:t>
            </a:r>
            <a:r>
              <a:rPr lang="en-US" baseline="-25000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5FA90-428D-4E97-8C82-324BCA085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12" y="5625019"/>
            <a:ext cx="6352977" cy="113523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/>
              <a:t>Hole-doping sweeps E</a:t>
            </a:r>
            <a:r>
              <a:rPr lang="en-US" baseline="-25000" dirty="0"/>
              <a:t>F </a:t>
            </a:r>
            <a:r>
              <a:rPr lang="en-US" dirty="0"/>
              <a:t>through </a:t>
            </a:r>
            <a:r>
              <a:rPr lang="en-US" dirty="0" err="1"/>
              <a:t>flatband</a:t>
            </a:r>
            <a:endParaRPr lang="en-US" dirty="0"/>
          </a:p>
          <a:p>
            <a:r>
              <a:rPr lang="en-US" dirty="0"/>
              <a:t>AF order forms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DB706-33A3-449D-89F1-B727FC0D1EA0}"/>
              </a:ext>
            </a:extLst>
          </p:cNvPr>
          <p:cNvSpPr txBox="1"/>
          <p:nvPr/>
        </p:nvSpPr>
        <p:spPr>
          <a:xfrm>
            <a:off x="579474" y="1060287"/>
            <a:ext cx="61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Sales et al., Chem. Mat. 34, 7069 (2022).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8F907B-C482-442A-800A-D7E3505744CA}"/>
              </a:ext>
            </a:extLst>
          </p:cNvPr>
          <p:cNvGrpSpPr/>
          <p:nvPr/>
        </p:nvGrpSpPr>
        <p:grpSpPr>
          <a:xfrm>
            <a:off x="-51147" y="1627845"/>
            <a:ext cx="6812639" cy="3569313"/>
            <a:chOff x="0" y="1954924"/>
            <a:chExt cx="6812639" cy="35693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E771D6-9015-4913-9000-A025DA081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7954"/>
            <a:stretch/>
          </p:blipFill>
          <p:spPr>
            <a:xfrm>
              <a:off x="52722" y="1954924"/>
              <a:ext cx="6759917" cy="3569313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109963-B0B1-469C-9DD7-8534E4218687}"/>
                </a:ext>
              </a:extLst>
            </p:cNvPr>
            <p:cNvSpPr/>
            <p:nvPr/>
          </p:nvSpPr>
          <p:spPr>
            <a:xfrm>
              <a:off x="0" y="1954924"/>
              <a:ext cx="388712" cy="3846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53239A-B3DF-4B28-A471-02CED69AE0EF}"/>
              </a:ext>
            </a:extLst>
          </p:cNvPr>
          <p:cNvGrpSpPr/>
          <p:nvPr/>
        </p:nvGrpSpPr>
        <p:grpSpPr>
          <a:xfrm>
            <a:off x="7397181" y="1102541"/>
            <a:ext cx="3563008" cy="5711315"/>
            <a:chOff x="7397181" y="1102541"/>
            <a:chExt cx="3563008" cy="57113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7EDCF4-B7A6-40D8-9279-FA52D82A7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7732" r="50357"/>
            <a:stretch/>
          </p:blipFill>
          <p:spPr>
            <a:xfrm>
              <a:off x="7604403" y="3915103"/>
              <a:ext cx="3355786" cy="28987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54A05E-64A8-40EF-8E99-677C4ACA4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210" t="57732"/>
            <a:stretch/>
          </p:blipFill>
          <p:spPr>
            <a:xfrm>
              <a:off x="7397181" y="1102541"/>
              <a:ext cx="3433394" cy="289875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2F656DA-2309-4F93-8B5E-C8E9D3788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909" y="2206564"/>
            <a:ext cx="3672666" cy="32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>
            <a:latin typeface="Segoe UI Symbol" panose="020B0502040204020203" pitchFamily="34" charset="0"/>
            <a:ea typeface="Segoe UI Symbol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99193</TotalTime>
  <Words>1629</Words>
  <Application>Microsoft Macintosh PowerPoint</Application>
  <PresentationFormat>Widescreen</PresentationFormat>
  <Paragraphs>236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Cambria Math</vt:lpstr>
      <vt:lpstr>Segoe UI Historic</vt:lpstr>
      <vt:lpstr>Segoe UI Semibold</vt:lpstr>
      <vt:lpstr>Segoe UI Symbol</vt:lpstr>
      <vt:lpstr>Symbol</vt:lpstr>
      <vt:lpstr>Office Theme</vt:lpstr>
      <vt:lpstr>PowerPoint Presentation</vt:lpstr>
      <vt:lpstr>Outline</vt:lpstr>
      <vt:lpstr>Different features at different band fillings</vt:lpstr>
      <vt:lpstr>Recent materials survey of kagome compounds</vt:lpstr>
      <vt:lpstr>Kagome metals near flatband fillings</vt:lpstr>
      <vt:lpstr>Kagome lattice near 2/3 filling</vt:lpstr>
      <vt:lpstr>Material example 2:  FeSn</vt:lpstr>
      <vt:lpstr>Material example 1: CoSn</vt:lpstr>
      <vt:lpstr>Tuning flatband toward EF</vt:lpstr>
      <vt:lpstr>Material example 3: Ni3In</vt:lpstr>
      <vt:lpstr>Kagome metals with gapped Dirac points</vt:lpstr>
      <vt:lpstr>Kagome lattice near 1/3 filling</vt:lpstr>
      <vt:lpstr>Material example 1: Fe3Sn2 variant</vt:lpstr>
      <vt:lpstr>Material example 2: TbMn6Sn6</vt:lpstr>
      <vt:lpstr>Material example 2: TbMn6Sn6</vt:lpstr>
      <vt:lpstr>Kagome metals near VHS</vt:lpstr>
      <vt:lpstr>What can happen when near VH filling?</vt:lpstr>
      <vt:lpstr>Material example 1:  AV3Sb5 (A=K, Rb, Cs)</vt:lpstr>
      <vt:lpstr>AV3Sb5 (A=K, Rb, Cs) as CDW superconductors</vt:lpstr>
      <vt:lpstr>CDW structure: 2-fold rotational symmetry</vt:lpstr>
      <vt:lpstr>Cumulative signs of broken TRS in CDW state</vt:lpstr>
      <vt:lpstr>Material example 2: RV6Sn6</vt:lpstr>
      <vt:lpstr>DFT bandstructure of RV6Sn6</vt:lpstr>
      <vt:lpstr>Charge order in ScV6Sn6 (R=Sc)</vt:lpstr>
      <vt:lpstr>Lattice distortion in ScV6Sn6</vt:lpstr>
      <vt:lpstr>High-temperature charge correlations </vt:lpstr>
      <vt:lpstr>Real space, steric frustration</vt:lpstr>
      <vt:lpstr>Another example: FeGe</vt:lpstr>
      <vt:lpstr>Another example: FeGe</vt:lpstr>
      <vt:lpstr>Other examples:  Beyond band picture</vt:lpstr>
      <vt:lpstr>Material example 1:  (Cs,Rb)Ti3Bi5</vt:lpstr>
      <vt:lpstr>Heavily hole-doped cousin of (Cs,Rb)V3Sb5</vt:lpstr>
      <vt:lpstr>Hints of hidden symmetry breaking in CsTi3Bi5</vt:lpstr>
      <vt:lpstr>Material example 2:  Mn3(Sn,Ge) and related</vt:lpstr>
      <vt:lpstr>Large materials space</vt:lpstr>
      <vt:lpstr>Layering Laves into stacked kagome </vt:lpstr>
      <vt:lpstr>Conclusions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Wilson</dc:creator>
  <cp:lastModifiedBy>Microsoft Office User</cp:lastModifiedBy>
  <cp:revision>1297</cp:revision>
  <dcterms:created xsi:type="dcterms:W3CDTF">2017-08-11T18:17:44Z</dcterms:created>
  <dcterms:modified xsi:type="dcterms:W3CDTF">2024-08-20T13:13:01Z</dcterms:modified>
</cp:coreProperties>
</file>