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75" r:id="rId2"/>
    <p:sldId id="2089" r:id="rId3"/>
    <p:sldId id="844" r:id="rId4"/>
    <p:sldId id="861" r:id="rId5"/>
    <p:sldId id="1823" r:id="rId6"/>
    <p:sldId id="2080" r:id="rId7"/>
    <p:sldId id="1988" r:id="rId8"/>
    <p:sldId id="1815" r:id="rId9"/>
    <p:sldId id="1908" r:id="rId10"/>
    <p:sldId id="1896" r:id="rId11"/>
    <p:sldId id="2035" r:id="rId12"/>
    <p:sldId id="2036" r:id="rId13"/>
    <p:sldId id="1991" r:id="rId14"/>
    <p:sldId id="2003" r:id="rId15"/>
    <p:sldId id="1995" r:id="rId16"/>
    <p:sldId id="2011" r:id="rId17"/>
    <p:sldId id="2013" r:id="rId18"/>
    <p:sldId id="2018" r:id="rId19"/>
    <p:sldId id="2019" r:id="rId20"/>
    <p:sldId id="2090" r:id="rId21"/>
    <p:sldId id="1471" r:id="rId22"/>
    <p:sldId id="1554" r:id="rId23"/>
    <p:sldId id="1557" r:id="rId24"/>
    <p:sldId id="2091" r:id="rId25"/>
    <p:sldId id="2092" r:id="rId26"/>
    <p:sldId id="2093" r:id="rId27"/>
    <p:sldId id="1476" r:id="rId28"/>
    <p:sldId id="1477" r:id="rId29"/>
    <p:sldId id="2094" r:id="rId30"/>
    <p:sldId id="20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/>
    <p:restoredTop sz="85714"/>
  </p:normalViewPr>
  <p:slideViewPr>
    <p:cSldViewPr snapToGrid="0" snapToObjects="1">
      <p:cViewPr varScale="1">
        <p:scale>
          <a:sx n="109" d="100"/>
          <a:sy n="109" d="100"/>
        </p:scale>
        <p:origin x="2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3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D4D04-37D8-154C-930C-FB83B554B032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CB225-417D-6A44-B81F-6655A7B9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 would first like to thank all of you for the opportunity to visit your department and for your </a:t>
            </a:r>
            <a:r>
              <a:rPr lang="en-US" dirty="0" err="1"/>
              <a:t>hosptality</a:t>
            </a:r>
            <a:r>
              <a:rPr lang="en-US" dirty="0"/>
              <a:t>.  It is my pleasure to be here.</a:t>
            </a:r>
          </a:p>
          <a:p>
            <a:pPr>
              <a:defRPr/>
            </a:pPr>
            <a:r>
              <a:rPr lang="en-US" dirty="0"/>
              <a:t>My topic today relates to some rather simple but fundamental and subtle ideas in quantum statistical physics and to the possibility that they can be exploited in </a:t>
            </a:r>
          </a:p>
          <a:p>
            <a:pPr>
              <a:defRPr/>
            </a:pPr>
            <a:r>
              <a:rPr lang="en-US" dirty="0"/>
              <a:t>new types of electronic devices.  My ultimate goal today is to talk about a type of potential magnetic switch involving spin </a:t>
            </a:r>
            <a:r>
              <a:rPr lang="en-US" dirty="0" err="1"/>
              <a:t>supercurrents</a:t>
            </a:r>
            <a:r>
              <a:rPr lang="en-US" dirty="0"/>
              <a:t>, but I will start by talking about </a:t>
            </a:r>
          </a:p>
          <a:p>
            <a:pPr>
              <a:defRPr/>
            </a:pPr>
            <a:r>
              <a:rPr lang="en-US" dirty="0"/>
              <a:t>closely related phenomena in systems with Bose condensates of </a:t>
            </a:r>
            <a:r>
              <a:rPr lang="en-US" dirty="0" err="1"/>
              <a:t>excitons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412B4-13FA-8440-B2FE-11B013E581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45EFD047-784A-B7F6-F227-89E55F18E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24861707-604F-2607-80A5-7DAF7020F6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5EF104CA-C7A5-423D-B9D9-22E464D46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C63C7D-F38A-BA44-9AC9-F65E55FDA91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0BC09E3C-C845-2373-1436-303E533E0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D76F180C-30E2-56E5-4585-179CBDA30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The same thing can happen with other degrees of freedom – as already observed in this old paper by Fritz London.  London was actually looking for a theory of superconductivity and speculating that it might be due to many-body quantum states that spontaneously carry a current because energy is gained by occupying states that are close together in momentum space.  This paper is actually one of a number of interesting but incorrect theories of superconductivity.  As I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ll comment later it might however be closely related to new physics that can occur in bilayers. 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2563E77C-81D2-EC21-7C59-2067FC7DA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DE0F71-D9EC-DD4A-8528-6DF911C2C37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22E4DA-02C0-9345-A839-A4C55889E4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2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69EFB-7306-4247-BF7A-8259BF3771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 would first like to thank all of you for the opportunity to visit your department and for your </a:t>
            </a:r>
            <a:r>
              <a:rPr lang="en-US" dirty="0" err="1"/>
              <a:t>hosptality</a:t>
            </a:r>
            <a:r>
              <a:rPr lang="en-US" dirty="0"/>
              <a:t>.  It is my pleasure to be here.</a:t>
            </a:r>
          </a:p>
          <a:p>
            <a:pPr>
              <a:defRPr/>
            </a:pPr>
            <a:r>
              <a:rPr lang="en-US" dirty="0"/>
              <a:t>My topic today relates to some rather simple but fundamental and subtle ideas in quantum statistical physics and to the possibility that they can be exploited in </a:t>
            </a:r>
          </a:p>
          <a:p>
            <a:pPr>
              <a:defRPr/>
            </a:pPr>
            <a:r>
              <a:rPr lang="en-US" dirty="0"/>
              <a:t>new types of electronic devices.  My ultimate goal today is to talk about a type of potential magnetic switch involving spin </a:t>
            </a:r>
            <a:r>
              <a:rPr lang="en-US" dirty="0" err="1"/>
              <a:t>supercurrents</a:t>
            </a:r>
            <a:r>
              <a:rPr lang="en-US" dirty="0"/>
              <a:t>, but I will start by talking about </a:t>
            </a:r>
          </a:p>
          <a:p>
            <a:pPr>
              <a:defRPr/>
            </a:pPr>
            <a:r>
              <a:rPr lang="en-US" dirty="0"/>
              <a:t>closely related phenomena in systems with Bose condensates of </a:t>
            </a:r>
            <a:r>
              <a:rPr lang="en-US" dirty="0" err="1"/>
              <a:t>excitons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412B4-13FA-8440-B2FE-11B013E5818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9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3E87-FBCB-4545-8FBD-29B8019D3E90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9D17-3592-8248-AE6C-F7A4F6D9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0" y="261016"/>
            <a:ext cx="9144000" cy="1692771"/>
            <a:chOff x="0" y="116762"/>
            <a:chExt cx="9144000" cy="1692425"/>
          </a:xfrm>
        </p:grpSpPr>
        <p:sp>
          <p:nvSpPr>
            <p:cNvPr id="14340" name="TextBox 8"/>
            <p:cNvSpPr txBox="1">
              <a:spLocks noChangeArrowheads="1"/>
            </p:cNvSpPr>
            <p:nvPr/>
          </p:nvSpPr>
          <p:spPr bwMode="auto">
            <a:xfrm>
              <a:off x="0" y="116762"/>
              <a:ext cx="9144000" cy="169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charset="0"/>
                  <a:cs typeface="Comic Sans MS" charset="0"/>
                </a:rPr>
                <a:t>Topological Matter School  </a:t>
              </a:r>
            </a:p>
            <a:p>
              <a:pPr algn="ctr" eaLnBrk="1" hangingPunct="1">
                <a:defRPr/>
              </a:pPr>
              <a:endParaRPr lang="en-US" sz="3200" dirty="0">
                <a:solidFill>
                  <a:schemeClr val="accent1"/>
                </a:solidFill>
                <a:latin typeface="Calibri" charset="0"/>
              </a:endParaRPr>
            </a:p>
            <a:p>
              <a:pPr algn="ctr" eaLnBrk="1" hangingPunct="1">
                <a:defRPr/>
              </a:pPr>
              <a:endParaRPr lang="en-US" sz="4000" b="1" i="1" dirty="0">
                <a:solidFill>
                  <a:schemeClr val="tx2"/>
                </a:solidFill>
                <a:latin typeface="Chalkduster" charset="0"/>
                <a:cs typeface="Chalkduster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 flipV="1">
              <a:off x="609600" y="912013"/>
              <a:ext cx="78486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278785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charset="0"/>
                <a:cs typeface="Comic Sans MS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59436-7F91-47CC-705A-F7D49713EB51}"/>
              </a:ext>
            </a:extLst>
          </p:cNvPr>
          <p:cNvSpPr txBox="1"/>
          <p:nvPr/>
        </p:nvSpPr>
        <p:spPr>
          <a:xfrm>
            <a:off x="163585" y="1748855"/>
            <a:ext cx="8816829" cy="124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Topological </a:t>
            </a:r>
            <a:r>
              <a:rPr kumimoji="0" lang="en-US" sz="3700" b="0" i="0" u="none" strike="noStrike" kern="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Moire</a:t>
            </a: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Materials </a:t>
            </a:r>
          </a:p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kern="0" spc="-10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Allan</a:t>
            </a: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MacDonald    UT Austin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4" name="Picture 3" descr="A grassy field with trees and a body of water&#10;&#10;Description automatically generated">
            <a:extLst>
              <a:ext uri="{FF2B5EF4-FFF2-40B4-BE49-F238E27FC236}">
                <a16:creationId xmlns:a16="http://schemas.microsoft.com/office/drawing/2014/main" id="{69F86BA4-1E3E-F34B-9214-19E1DA58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37668"/>
            <a:ext cx="7772400" cy="27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04B2F-2243-B113-E797-8557C3C68AC2}"/>
              </a:ext>
            </a:extLst>
          </p:cNvPr>
          <p:cNvSpPr txBox="1"/>
          <p:nvPr/>
        </p:nvSpPr>
        <p:spPr>
          <a:xfrm>
            <a:off x="101045" y="3860189"/>
            <a:ext cx="3677419" cy="84436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A Surprise </a:t>
            </a:r>
            <a:r>
              <a:rPr lang="en-US" sz="2800" dirty="0" err="1">
                <a:solidFill>
                  <a:schemeClr val="bg1"/>
                </a:solidFill>
              </a:rPr>
              <a:t>Skyrmion</a:t>
            </a:r>
            <a:r>
              <a:rPr lang="en-US" sz="2800" dirty="0">
                <a:solidFill>
                  <a:schemeClr val="bg1"/>
                </a:solidFill>
              </a:rPr>
              <a:t> Lattice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In MoTe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Homobilayers</a:t>
            </a:r>
            <a:r>
              <a:rPr lang="en-US" sz="2800" dirty="0">
                <a:solidFill>
                  <a:schemeClr val="bg1"/>
                </a:solidFill>
              </a:rPr>
              <a:t>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87F4C-808B-744D-B288-BA4528803EBA}"/>
              </a:ext>
            </a:extLst>
          </p:cNvPr>
          <p:cNvSpPr/>
          <p:nvPr/>
        </p:nvSpPr>
        <p:spPr>
          <a:xfrm>
            <a:off x="4574286" y="2118355"/>
            <a:ext cx="328044" cy="32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85ED8-62DB-0E4C-997F-E164E8EB7B92}"/>
              </a:ext>
            </a:extLst>
          </p:cNvPr>
          <p:cNvSpPr/>
          <p:nvPr/>
        </p:nvSpPr>
        <p:spPr>
          <a:xfrm>
            <a:off x="4651282" y="2232378"/>
            <a:ext cx="730289" cy="32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F89E0-66ED-2D48-96A1-CBC0769ED6F1}"/>
              </a:ext>
            </a:extLst>
          </p:cNvPr>
          <p:cNvSpPr txBox="1"/>
          <p:nvPr/>
        </p:nvSpPr>
        <p:spPr>
          <a:xfrm>
            <a:off x="253243" y="781821"/>
            <a:ext cx="4331423" cy="2215991"/>
          </a:xfrm>
          <a:custGeom>
            <a:avLst/>
            <a:gdLst>
              <a:gd name="connsiteX0" fmla="*/ 0 w 4331423"/>
              <a:gd name="connsiteY0" fmla="*/ 0 h 2215991"/>
              <a:gd name="connsiteX1" fmla="*/ 1357179 w 4331423"/>
              <a:gd name="connsiteY1" fmla="*/ 0 h 2215991"/>
              <a:gd name="connsiteX2" fmla="*/ 2844300 w 4331423"/>
              <a:gd name="connsiteY2" fmla="*/ 0 h 2215991"/>
              <a:gd name="connsiteX3" fmla="*/ 4331423 w 4331423"/>
              <a:gd name="connsiteY3" fmla="*/ 0 h 2215991"/>
              <a:gd name="connsiteX4" fmla="*/ 4331423 w 4331423"/>
              <a:gd name="connsiteY4" fmla="*/ 1130155 h 2215991"/>
              <a:gd name="connsiteX5" fmla="*/ 4331423 w 4331423"/>
              <a:gd name="connsiteY5" fmla="*/ 2215991 h 2215991"/>
              <a:gd name="connsiteX6" fmla="*/ 2887615 w 4331423"/>
              <a:gd name="connsiteY6" fmla="*/ 2215991 h 2215991"/>
              <a:gd name="connsiteX7" fmla="*/ 1357179 w 4331423"/>
              <a:gd name="connsiteY7" fmla="*/ 2215991 h 2215991"/>
              <a:gd name="connsiteX8" fmla="*/ 0 w 4331423"/>
              <a:gd name="connsiteY8" fmla="*/ 2215991 h 2215991"/>
              <a:gd name="connsiteX9" fmla="*/ 0 w 4331423"/>
              <a:gd name="connsiteY9" fmla="*/ 1130155 h 2215991"/>
              <a:gd name="connsiteX10" fmla="*/ 0 w 4331423"/>
              <a:gd name="connsiteY10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1423" h="2215991" extrusionOk="0">
                <a:moveTo>
                  <a:pt x="0" y="0"/>
                </a:moveTo>
                <a:cubicBezTo>
                  <a:pt x="419896" y="12466"/>
                  <a:pt x="970076" y="13823"/>
                  <a:pt x="1357179" y="0"/>
                </a:cubicBezTo>
                <a:cubicBezTo>
                  <a:pt x="1633577" y="21911"/>
                  <a:pt x="2307723" y="-55723"/>
                  <a:pt x="2844300" y="0"/>
                </a:cubicBezTo>
                <a:cubicBezTo>
                  <a:pt x="3469205" y="67834"/>
                  <a:pt x="3661211" y="-490"/>
                  <a:pt x="4331423" y="0"/>
                </a:cubicBezTo>
                <a:cubicBezTo>
                  <a:pt x="4398531" y="449541"/>
                  <a:pt x="4288722" y="877092"/>
                  <a:pt x="4331423" y="1130155"/>
                </a:cubicBezTo>
                <a:cubicBezTo>
                  <a:pt x="4351584" y="1366164"/>
                  <a:pt x="4292968" y="1987520"/>
                  <a:pt x="4331423" y="2215991"/>
                </a:cubicBezTo>
                <a:cubicBezTo>
                  <a:pt x="3893335" y="2192190"/>
                  <a:pt x="3491149" y="2223060"/>
                  <a:pt x="2887615" y="2215991"/>
                </a:cubicBezTo>
                <a:cubicBezTo>
                  <a:pt x="2239709" y="2195950"/>
                  <a:pt x="1900393" y="2239054"/>
                  <a:pt x="1357179" y="2215991"/>
                </a:cubicBezTo>
                <a:cubicBezTo>
                  <a:pt x="816302" y="2131787"/>
                  <a:pt x="633212" y="2153439"/>
                  <a:pt x="0" y="2215991"/>
                </a:cubicBezTo>
                <a:cubicBezTo>
                  <a:pt x="56367" y="1796692"/>
                  <a:pt x="39357" y="1552758"/>
                  <a:pt x="0" y="1130155"/>
                </a:cubicBezTo>
                <a:cubicBezTo>
                  <a:pt x="-39547" y="703192"/>
                  <a:pt x="29096" y="49801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22757554">
                  <a:custGeom>
                    <a:avLst/>
                    <a:gdLst>
                      <a:gd name="connsiteX0" fmla="*/ 0 w 1917864"/>
                      <a:gd name="connsiteY0" fmla="*/ 0 h 1015827"/>
                      <a:gd name="connsiteX1" fmla="*/ 600931 w 1917864"/>
                      <a:gd name="connsiteY1" fmla="*/ 0 h 1015827"/>
                      <a:gd name="connsiteX2" fmla="*/ 1259397 w 1917864"/>
                      <a:gd name="connsiteY2" fmla="*/ 0 h 1015827"/>
                      <a:gd name="connsiteX3" fmla="*/ 1917864 w 1917864"/>
                      <a:gd name="connsiteY3" fmla="*/ 0 h 1015827"/>
                      <a:gd name="connsiteX4" fmla="*/ 1917864 w 1917864"/>
                      <a:gd name="connsiteY4" fmla="*/ 518072 h 1015827"/>
                      <a:gd name="connsiteX5" fmla="*/ 1917864 w 1917864"/>
                      <a:gd name="connsiteY5" fmla="*/ 1015827 h 1015827"/>
                      <a:gd name="connsiteX6" fmla="*/ 1278576 w 1917864"/>
                      <a:gd name="connsiteY6" fmla="*/ 1015827 h 1015827"/>
                      <a:gd name="connsiteX7" fmla="*/ 600931 w 1917864"/>
                      <a:gd name="connsiteY7" fmla="*/ 1015827 h 1015827"/>
                      <a:gd name="connsiteX8" fmla="*/ 0 w 1917864"/>
                      <a:gd name="connsiteY8" fmla="*/ 1015827 h 1015827"/>
                      <a:gd name="connsiteX9" fmla="*/ 0 w 1917864"/>
                      <a:gd name="connsiteY9" fmla="*/ 518072 h 1015827"/>
                      <a:gd name="connsiteX10" fmla="*/ 0 w 1917864"/>
                      <a:gd name="connsiteY10" fmla="*/ 0 h 101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17864" h="1015827" extrusionOk="0">
                        <a:moveTo>
                          <a:pt x="0" y="0"/>
                        </a:moveTo>
                        <a:cubicBezTo>
                          <a:pt x="177439" y="12640"/>
                          <a:pt x="442818" y="-5666"/>
                          <a:pt x="600931" y="0"/>
                        </a:cubicBezTo>
                        <a:cubicBezTo>
                          <a:pt x="759044" y="5666"/>
                          <a:pt x="1002330" y="-29564"/>
                          <a:pt x="1259397" y="0"/>
                        </a:cubicBezTo>
                        <a:cubicBezTo>
                          <a:pt x="1516464" y="29564"/>
                          <a:pt x="1645493" y="-9346"/>
                          <a:pt x="1917864" y="0"/>
                        </a:cubicBezTo>
                        <a:cubicBezTo>
                          <a:pt x="1934351" y="206461"/>
                          <a:pt x="1901248" y="406718"/>
                          <a:pt x="1917864" y="518072"/>
                        </a:cubicBezTo>
                        <a:cubicBezTo>
                          <a:pt x="1934480" y="629426"/>
                          <a:pt x="1897743" y="894449"/>
                          <a:pt x="1917864" y="1015827"/>
                        </a:cubicBezTo>
                        <a:cubicBezTo>
                          <a:pt x="1731916" y="999178"/>
                          <a:pt x="1564461" y="1046388"/>
                          <a:pt x="1278576" y="1015827"/>
                        </a:cubicBezTo>
                        <a:cubicBezTo>
                          <a:pt x="992691" y="985266"/>
                          <a:pt x="836402" y="1048817"/>
                          <a:pt x="600931" y="1015827"/>
                        </a:cubicBezTo>
                        <a:cubicBezTo>
                          <a:pt x="365461" y="982837"/>
                          <a:pt x="277228" y="990102"/>
                          <a:pt x="0" y="1015827"/>
                        </a:cubicBezTo>
                        <a:cubicBezTo>
                          <a:pt x="4925" y="821244"/>
                          <a:pt x="20830" y="712833"/>
                          <a:pt x="0" y="518072"/>
                        </a:cubicBezTo>
                        <a:cubicBezTo>
                          <a:pt x="-20830" y="323312"/>
                          <a:pt x="22228" y="1971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214884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Comic Sans MS"/>
                <a:ea typeface="+mn-ea"/>
                <a:cs typeface="+mn-cs"/>
              </a:rPr>
              <a:t>Layer Pseudospins</a:t>
            </a:r>
          </a:p>
          <a:p>
            <a:pPr algn="ctr" defTabSz="214884">
              <a:spcAft>
                <a:spcPts val="600"/>
              </a:spcAft>
            </a:pPr>
            <a:r>
              <a:rPr lang="en-US" sz="3200" dirty="0">
                <a:latin typeface="Comic Sans MS"/>
              </a:rPr>
              <a:t>i</a:t>
            </a:r>
            <a:r>
              <a:rPr lang="en-US" sz="3200" kern="1200" dirty="0">
                <a:solidFill>
                  <a:schemeClr val="tx1"/>
                </a:solidFill>
                <a:latin typeface="Comic Sans MS"/>
                <a:ea typeface="+mn-ea"/>
                <a:cs typeface="+mn-cs"/>
              </a:rPr>
              <a:t>n TMD </a:t>
            </a:r>
          </a:p>
          <a:p>
            <a:pPr algn="ctr" defTabSz="214884">
              <a:spcAft>
                <a:spcPts val="600"/>
              </a:spcAft>
            </a:pPr>
            <a:r>
              <a:rPr lang="en-US" sz="3200" dirty="0">
                <a:latin typeface="Comic Sans MS"/>
              </a:rPr>
              <a:t>AA </a:t>
            </a:r>
            <a:r>
              <a:rPr lang="en-US" sz="3200" kern="1200" dirty="0">
                <a:solidFill>
                  <a:schemeClr val="tx1"/>
                </a:solidFill>
                <a:latin typeface="Comic Sans MS"/>
                <a:ea typeface="+mn-ea"/>
                <a:cs typeface="+mn-cs"/>
              </a:rPr>
              <a:t>Homo/</a:t>
            </a:r>
            <a:r>
              <a:rPr lang="en-US" sz="3200" kern="1200" dirty="0" err="1">
                <a:solidFill>
                  <a:schemeClr val="tx1"/>
                </a:solidFill>
                <a:latin typeface="Comic Sans MS"/>
                <a:ea typeface="+mn-ea"/>
                <a:cs typeface="+mn-cs"/>
              </a:rPr>
              <a:t>Heterobilayers</a:t>
            </a:r>
            <a:r>
              <a:rPr lang="en-US" sz="3200" kern="1200" dirty="0">
                <a:solidFill>
                  <a:schemeClr val="tx1"/>
                </a:solidFill>
                <a:latin typeface="Comic Sans MS"/>
                <a:ea typeface="+mn-ea"/>
                <a:cs typeface="+mn-cs"/>
              </a:rPr>
              <a:t> 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4D49F-E8E9-0442-A5CD-71A32A6B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30" y="852022"/>
            <a:ext cx="3677419" cy="3852534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844E027F-1B1E-7C3E-4C22-9B3AE03057C5}"/>
              </a:ext>
            </a:extLst>
          </p:cNvPr>
          <p:cNvSpPr/>
          <p:nvPr/>
        </p:nvSpPr>
        <p:spPr>
          <a:xfrm>
            <a:off x="4593217" y="1293617"/>
            <a:ext cx="494951" cy="482762"/>
          </a:xfrm>
          <a:custGeom>
            <a:avLst/>
            <a:gdLst/>
            <a:ahLst/>
            <a:cxnLst/>
            <a:rect l="l" t="t" r="r" b="b"/>
            <a:pathLst>
              <a:path w="679450" h="584200">
                <a:moveTo>
                  <a:pt x="0" y="0"/>
                </a:moveTo>
                <a:lnTo>
                  <a:pt x="679450" y="0"/>
                </a:lnTo>
                <a:lnTo>
                  <a:pt x="67945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691BEB-6023-5F76-82EC-49E510F2A887}"/>
              </a:ext>
            </a:extLst>
          </p:cNvPr>
          <p:cNvSpPr/>
          <p:nvPr/>
        </p:nvSpPr>
        <p:spPr>
          <a:xfrm>
            <a:off x="1735335" y="5880079"/>
            <a:ext cx="6005946" cy="571504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8354">
              <a:spcAft>
                <a:spcPts val="498"/>
              </a:spcAft>
            </a:pPr>
            <a:endParaRPr lang="en-US" sz="1660" kern="1200" dirty="0">
              <a:solidFill>
                <a:srgbClr val="585800"/>
              </a:solidFill>
              <a:latin typeface="+mn-lt"/>
              <a:ea typeface="+mn-ea"/>
              <a:cs typeface="+mn-cs"/>
            </a:endParaRPr>
          </a:p>
          <a:p>
            <a:pPr algn="ctr" defTabSz="178354">
              <a:spcAft>
                <a:spcPts val="498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TMD AA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Homobilayer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Theory – Wu et al. -  PRL (2019)</a:t>
            </a:r>
          </a:p>
          <a:p>
            <a:pPr algn="ctr" defTabSz="178354">
              <a:spcAft>
                <a:spcPts val="498"/>
              </a:spcAft>
            </a:pPr>
            <a:r>
              <a:rPr lang="en-US" sz="1494" kern="1200" dirty="0">
                <a:solidFill>
                  <a:srgbClr val="585800"/>
                </a:solidFill>
                <a:latin typeface="+mn-lt"/>
                <a:ea typeface="+mn-ea"/>
                <a:cs typeface="+mn-cs"/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E6D34-B28C-2413-ACCE-FF39D129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92" y="5146151"/>
            <a:ext cx="4093146" cy="232362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86094744">
                  <a:custGeom>
                    <a:avLst/>
                    <a:gdLst>
                      <a:gd name="connsiteX0" fmla="*/ 0 w 4093146"/>
                      <a:gd name="connsiteY0" fmla="*/ 0 h 232362"/>
                      <a:gd name="connsiteX1" fmla="*/ 4093146 w 4093146"/>
                      <a:gd name="connsiteY1" fmla="*/ 0 h 232362"/>
                      <a:gd name="connsiteX2" fmla="*/ 4093146 w 4093146"/>
                      <a:gd name="connsiteY2" fmla="*/ 232362 h 232362"/>
                      <a:gd name="connsiteX3" fmla="*/ 0 w 4093146"/>
                      <a:gd name="connsiteY3" fmla="*/ 232362 h 232362"/>
                      <a:gd name="connsiteX4" fmla="*/ 0 w 4093146"/>
                      <a:gd name="connsiteY4" fmla="*/ 0 h 2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3146" h="232362" fill="none" extrusionOk="0">
                        <a:moveTo>
                          <a:pt x="0" y="0"/>
                        </a:moveTo>
                        <a:cubicBezTo>
                          <a:pt x="730808" y="162670"/>
                          <a:pt x="3152969" y="-1723"/>
                          <a:pt x="4093146" y="0"/>
                        </a:cubicBezTo>
                        <a:cubicBezTo>
                          <a:pt x="4108909" y="98403"/>
                          <a:pt x="4101461" y="129524"/>
                          <a:pt x="4093146" y="232362"/>
                        </a:cubicBezTo>
                        <a:cubicBezTo>
                          <a:pt x="2880084" y="372917"/>
                          <a:pt x="1711388" y="257362"/>
                          <a:pt x="0" y="232362"/>
                        </a:cubicBezTo>
                        <a:cubicBezTo>
                          <a:pt x="17326" y="168806"/>
                          <a:pt x="-1664" y="92885"/>
                          <a:pt x="0" y="0"/>
                        </a:cubicBezTo>
                        <a:close/>
                      </a:path>
                      <a:path w="4093146" h="232362" stroke="0" extrusionOk="0">
                        <a:moveTo>
                          <a:pt x="0" y="0"/>
                        </a:moveTo>
                        <a:cubicBezTo>
                          <a:pt x="647406" y="-57183"/>
                          <a:pt x="3658079" y="-98776"/>
                          <a:pt x="4093146" y="0"/>
                        </a:cubicBezTo>
                        <a:cubicBezTo>
                          <a:pt x="4092783" y="66576"/>
                          <a:pt x="4082941" y="195898"/>
                          <a:pt x="4093146" y="232362"/>
                        </a:cubicBezTo>
                        <a:cubicBezTo>
                          <a:pt x="2200560" y="380974"/>
                          <a:pt x="465626" y="66145"/>
                          <a:pt x="0" y="232362"/>
                        </a:cubicBezTo>
                        <a:cubicBezTo>
                          <a:pt x="-12371" y="181333"/>
                          <a:pt x="1634" y="797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79133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3961E5-C8C1-9EC8-679E-A22A202B6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2" y="2679020"/>
            <a:ext cx="5405921" cy="3366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73F8A-957A-9D45-CD93-116A4D496345}"/>
              </a:ext>
            </a:extLst>
          </p:cNvPr>
          <p:cNvSpPr txBox="1"/>
          <p:nvPr/>
        </p:nvSpPr>
        <p:spPr>
          <a:xfrm>
            <a:off x="479160" y="390525"/>
            <a:ext cx="818223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Magic Angle Condition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F2A1DAD-14B9-9730-07EB-3CECEDDB0331}"/>
              </a:ext>
            </a:extLst>
          </p:cNvPr>
          <p:cNvSpPr txBox="1">
            <a:spLocks/>
          </p:cNvSpPr>
          <p:nvPr/>
        </p:nvSpPr>
        <p:spPr>
          <a:xfrm>
            <a:off x="0" y="-52732"/>
            <a:ext cx="9244668" cy="1396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5" dirty="0"/>
              <a:t>Magic Angles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FA49068F-CAA4-4A65-6CE2-DAB5006B80CC}"/>
              </a:ext>
            </a:extLst>
          </p:cNvPr>
          <p:cNvSpPr/>
          <p:nvPr/>
        </p:nvSpPr>
        <p:spPr>
          <a:xfrm>
            <a:off x="5974192" y="5737352"/>
            <a:ext cx="3047766" cy="981075"/>
          </a:xfrm>
          <a:prstGeom prst="wedgeEllipseCallout">
            <a:avLst>
              <a:gd name="adj1" fmla="val -71638"/>
              <a:gd name="adj2" fmla="val -2006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00"/>
              </a:solidFill>
            </a:endParaRPr>
          </a:p>
          <a:p>
            <a:pPr algn="ctr"/>
            <a:endParaRPr lang="en-US" sz="1600" dirty="0">
              <a:solidFill>
                <a:srgbClr val="FFFF00"/>
              </a:solidFill>
            </a:endParaRPr>
          </a:p>
          <a:p>
            <a:pPr algn="ctr"/>
            <a:r>
              <a:rPr lang="en-US" sz="1600" dirty="0" err="1">
                <a:solidFill>
                  <a:srgbClr val="FFFF00"/>
                </a:solidFill>
              </a:rPr>
              <a:t>Devakul</a:t>
            </a:r>
            <a:r>
              <a:rPr lang="en-US" sz="1600" dirty="0">
                <a:solidFill>
                  <a:srgbClr val="FFFF00"/>
                </a:solidFill>
              </a:rPr>
              <a:t> et al. Nature Comm. (2021) </a:t>
            </a:r>
          </a:p>
          <a:p>
            <a:pPr algn="ctr"/>
            <a:r>
              <a:rPr lang="en-US" sz="1600" dirty="0" err="1">
                <a:solidFill>
                  <a:srgbClr val="FFFF00"/>
                </a:solidFill>
              </a:rPr>
              <a:t>Crepel</a:t>
            </a:r>
            <a:r>
              <a:rPr lang="en-US" sz="1600" dirty="0">
                <a:solidFill>
                  <a:srgbClr val="FFFF00"/>
                </a:solidFill>
              </a:rPr>
              <a:t> et al. PRB (2023)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3C589-5EFE-CC98-F28C-23C49702FA3A}"/>
              </a:ext>
            </a:extLst>
          </p:cNvPr>
          <p:cNvSpPr txBox="1"/>
          <p:nvPr/>
        </p:nvSpPr>
        <p:spPr>
          <a:xfrm>
            <a:off x="2045493" y="1863173"/>
            <a:ext cx="1559017" cy="646331"/>
          </a:xfrm>
          <a:custGeom>
            <a:avLst/>
            <a:gdLst>
              <a:gd name="connsiteX0" fmla="*/ 0 w 1559017"/>
              <a:gd name="connsiteY0" fmla="*/ 0 h 646331"/>
              <a:gd name="connsiteX1" fmla="*/ 1559017 w 1559017"/>
              <a:gd name="connsiteY1" fmla="*/ 0 h 646331"/>
              <a:gd name="connsiteX2" fmla="*/ 1559017 w 1559017"/>
              <a:gd name="connsiteY2" fmla="*/ 646331 h 646331"/>
              <a:gd name="connsiteX3" fmla="*/ 0 w 1559017"/>
              <a:gd name="connsiteY3" fmla="*/ 646331 h 646331"/>
              <a:gd name="connsiteX4" fmla="*/ 0 w 1559017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017" h="646331" extrusionOk="0">
                <a:moveTo>
                  <a:pt x="0" y="0"/>
                </a:moveTo>
                <a:cubicBezTo>
                  <a:pt x="199276" y="-41791"/>
                  <a:pt x="1074602" y="133137"/>
                  <a:pt x="1559017" y="0"/>
                </a:cubicBezTo>
                <a:cubicBezTo>
                  <a:pt x="1511283" y="166119"/>
                  <a:pt x="1598507" y="543217"/>
                  <a:pt x="1559017" y="646331"/>
                </a:cubicBezTo>
                <a:cubicBezTo>
                  <a:pt x="1295240" y="589412"/>
                  <a:pt x="739951" y="579471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/>
              <a:t>Bandwidth vs. </a:t>
            </a:r>
          </a:p>
          <a:p>
            <a:r>
              <a:rPr lang="en-US" dirty="0"/>
              <a:t>Moiré Period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B720D-10D0-72DB-D545-A4AA63DA8738}"/>
              </a:ext>
            </a:extLst>
          </p:cNvPr>
          <p:cNvSpPr txBox="1"/>
          <p:nvPr/>
        </p:nvSpPr>
        <p:spPr>
          <a:xfrm>
            <a:off x="5858067" y="2186339"/>
            <a:ext cx="2981133" cy="101269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A Surprise !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Magic Angles !</a:t>
            </a:r>
          </a:p>
        </p:txBody>
      </p:sp>
    </p:spTree>
    <p:extLst>
      <p:ext uri="{BB962C8B-B14F-4D97-AF65-F5344CB8AC3E}">
        <p14:creationId xmlns:p14="http://schemas.microsoft.com/office/powerpoint/2010/main" val="25835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40946-10FE-954B-222B-D8EF361B5B46}"/>
              </a:ext>
            </a:extLst>
          </p:cNvPr>
          <p:cNvSpPr txBox="1"/>
          <p:nvPr/>
        </p:nvSpPr>
        <p:spPr>
          <a:xfrm>
            <a:off x="630936" y="172142"/>
            <a:ext cx="7879842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Quantum </a:t>
            </a:r>
            <a:r>
              <a:rPr lang="en-US" sz="2800" dirty="0">
                <a:latin typeface="+mj-lt"/>
                <a:ea typeface="+mj-ea"/>
                <a:cs typeface="+mj-cs"/>
              </a:rPr>
              <a:t>Anomalous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Hall Effect and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Fractional QAHE in MoTe</a:t>
            </a:r>
            <a:r>
              <a:rPr lang="en-US" sz="2800" kern="1200" baseline="-2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bilayers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958DD-E5B8-D081-D821-AE291ABD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43" y="2951989"/>
            <a:ext cx="7112027" cy="26278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56F209-50C5-FB88-E928-A34FDF86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687" y="5885700"/>
            <a:ext cx="5005754" cy="723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11392" eaLnBrk="0" hangingPunct="0">
              <a:spcAft>
                <a:spcPts val="562"/>
              </a:spcAft>
            </a:pPr>
            <a:r>
              <a:rPr lang="en-US" sz="1800" kern="120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rPr>
              <a:t>Cai et al.  (Xu lab)  Nature (2023)</a:t>
            </a:r>
          </a:p>
          <a:p>
            <a:pPr algn="ctr" defTabSz="411392" eaLnBrk="0" hangingPunct="0">
              <a:spcAft>
                <a:spcPts val="562"/>
              </a:spcAft>
            </a:pPr>
            <a:r>
              <a:rPr lang="en-US" sz="1800" kern="120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rPr>
              <a:t>Zeng et al. (Mak Shan lab) 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</a:rPr>
              <a:t>Nature (2023)</a:t>
            </a:r>
            <a:r>
              <a:rPr lang="en-US" sz="1800" kern="1200" dirty="0">
                <a:solidFill>
                  <a:schemeClr val="hlink"/>
                </a:solidFill>
                <a:latin typeface="Comic Sans MS" pitchFamily="66" charset="0"/>
                <a:ea typeface="+mn-ea"/>
                <a:cs typeface="+mn-cs"/>
              </a:rPr>
              <a:t> 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749B4-E339-DDD4-B1BF-F67A41F13DD7}"/>
              </a:ext>
            </a:extLst>
          </p:cNvPr>
          <p:cNvSpPr/>
          <p:nvPr/>
        </p:nvSpPr>
        <p:spPr>
          <a:xfrm>
            <a:off x="975923" y="1926266"/>
            <a:ext cx="827212" cy="82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84E6B-F7B0-12FE-3B9A-24793962FF86}"/>
              </a:ext>
            </a:extLst>
          </p:cNvPr>
          <p:cNvSpPr txBox="1"/>
          <p:nvPr/>
        </p:nvSpPr>
        <p:spPr>
          <a:xfrm>
            <a:off x="5243119" y="1527284"/>
            <a:ext cx="3487025" cy="122619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A Surprise !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Fractional </a:t>
            </a:r>
            <a:r>
              <a:rPr lang="en-US" sz="2800" dirty="0" err="1">
                <a:solidFill>
                  <a:schemeClr val="bg1"/>
                </a:solidFill>
              </a:rPr>
              <a:t>Chern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Insulators !</a:t>
            </a:r>
          </a:p>
        </p:txBody>
      </p:sp>
    </p:spTree>
    <p:extLst>
      <p:ext uri="{BB962C8B-B14F-4D97-AF65-F5344CB8AC3E}">
        <p14:creationId xmlns:p14="http://schemas.microsoft.com/office/powerpoint/2010/main" val="244940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0039B7-0625-88C3-AAF4-DEBF4DA16E25}"/>
              </a:ext>
            </a:extLst>
          </p:cNvPr>
          <p:cNvSpPr/>
          <p:nvPr/>
        </p:nvSpPr>
        <p:spPr>
          <a:xfrm>
            <a:off x="4764947" y="26005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203F6-F005-78B4-5399-407F88E17152}"/>
              </a:ext>
            </a:extLst>
          </p:cNvPr>
          <p:cNvSpPr/>
          <p:nvPr/>
        </p:nvSpPr>
        <p:spPr>
          <a:xfrm>
            <a:off x="4114800" y="39438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F11BE-7C91-83DD-AEA5-F58A8AA7D463}"/>
              </a:ext>
            </a:extLst>
          </p:cNvPr>
          <p:cNvSpPr/>
          <p:nvPr/>
        </p:nvSpPr>
        <p:spPr>
          <a:xfrm>
            <a:off x="4445533" y="144310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3C9F71-A75B-99D0-071D-1F1676C1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533" y="1824803"/>
            <a:ext cx="3032383" cy="349088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6636-78F2-F3FE-4270-CF05D6D0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498" y="5873775"/>
            <a:ext cx="2571915" cy="680811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289682" eaLnBrk="0" hangingPunct="0">
              <a:spcAft>
                <a:spcPts val="528"/>
              </a:spcAft>
            </a:pPr>
            <a:r>
              <a:rPr lang="en-US" sz="1140" kern="1200">
                <a:solidFill>
                  <a:srgbClr val="3737B7"/>
                </a:solidFill>
                <a:latin typeface="Comic Sans MS" pitchFamily="66" charset="0"/>
                <a:ea typeface="+mn-ea"/>
                <a:cs typeface="+mn-cs"/>
              </a:rPr>
              <a:t>Les </a:t>
            </a:r>
            <a:r>
              <a:rPr lang="en-US" sz="1140" kern="1200" err="1">
                <a:solidFill>
                  <a:srgbClr val="3737B7"/>
                </a:solidFill>
                <a:latin typeface="Comic Sans MS" pitchFamily="66" charset="0"/>
                <a:ea typeface="+mn-ea"/>
                <a:cs typeface="+mn-cs"/>
              </a:rPr>
              <a:t>Houches</a:t>
            </a:r>
            <a:r>
              <a:rPr lang="en-US" sz="1140" kern="1200">
                <a:solidFill>
                  <a:srgbClr val="3737B7"/>
                </a:solidFill>
                <a:latin typeface="Comic Sans MS" pitchFamily="66" charset="0"/>
                <a:ea typeface="+mn-ea"/>
                <a:cs typeface="+mn-cs"/>
              </a:rPr>
              <a:t> 1994: Mesoscopic Quantum Physics</a:t>
            </a:r>
          </a:p>
          <a:p>
            <a:pPr algn="ctr" defTabSz="289682" eaLnBrk="0" hangingPunct="0">
              <a:spcAft>
                <a:spcPts val="528"/>
              </a:spcAft>
            </a:pPr>
            <a:r>
              <a:rPr lang="en-US" sz="1140" kern="1200" err="1">
                <a:solidFill>
                  <a:srgbClr val="3737B7"/>
                </a:solidFill>
                <a:latin typeface="Comic Sans MS" pitchFamily="66" charset="0"/>
                <a:ea typeface="+mn-ea"/>
                <a:cs typeface="+mn-cs"/>
              </a:rPr>
              <a:t>Akkermans</a:t>
            </a:r>
            <a:r>
              <a:rPr lang="en-US" sz="1140" kern="1200">
                <a:solidFill>
                  <a:srgbClr val="3737B7"/>
                </a:solidFill>
                <a:latin typeface="Comic Sans MS" pitchFamily="66" charset="0"/>
                <a:ea typeface="+mn-ea"/>
                <a:cs typeface="+mn-cs"/>
              </a:rPr>
              <a:t> et al.</a:t>
            </a:r>
            <a:endParaRPr lang="en-US">
              <a:solidFill>
                <a:srgbClr val="3737B7"/>
              </a:solidFill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EC410-B186-9F9D-FEFF-F190939DF141}"/>
              </a:ext>
            </a:extLst>
          </p:cNvPr>
          <p:cNvSpPr/>
          <p:nvPr/>
        </p:nvSpPr>
        <p:spPr>
          <a:xfrm>
            <a:off x="4157388" y="2259595"/>
            <a:ext cx="590187" cy="59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0A590-00A7-729F-44DB-B85D28E19C03}"/>
              </a:ext>
            </a:extLst>
          </p:cNvPr>
          <p:cNvSpPr/>
          <p:nvPr/>
        </p:nvSpPr>
        <p:spPr>
          <a:xfrm>
            <a:off x="4152289" y="3139990"/>
            <a:ext cx="590187" cy="59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8288A-FA48-46C6-3B66-02E567B4E818}"/>
              </a:ext>
            </a:extLst>
          </p:cNvPr>
          <p:cNvSpPr/>
          <p:nvPr/>
        </p:nvSpPr>
        <p:spPr>
          <a:xfrm>
            <a:off x="4125171" y="3926906"/>
            <a:ext cx="590187" cy="59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2D03615A-A491-E351-C73C-7F67C63C7F5F}"/>
                  </a:ext>
                </a:extLst>
              </p:cNvPr>
              <p:cNvSpPr/>
              <p:nvPr/>
            </p:nvSpPr>
            <p:spPr>
              <a:xfrm>
                <a:off x="2182942" y="1915952"/>
                <a:ext cx="1397746" cy="1026090"/>
              </a:xfrm>
              <a:prstGeom prst="wedgeRoundRectCallout">
                <a:avLst>
                  <a:gd name="adj1" fmla="val 136346"/>
                  <a:gd name="adj2" fmla="val -14860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289682" eaLnBrk="1" hangingPunct="1">
                  <a:spcAft>
                    <a:spcPts val="528"/>
                  </a:spcAft>
                </a:pPr>
                <a:r>
                  <a:rPr lang="en-US" altLang="ja-JP" sz="1140" kern="120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cs typeface="+mn-cs"/>
                  </a:rPr>
                  <a:t>Quantum</a:t>
                </a:r>
              </a:p>
              <a:p>
                <a:pPr algn="ctr" defTabSz="289682" eaLnBrk="1" hangingPunct="1">
                  <a:spcAft>
                    <a:spcPts val="528"/>
                  </a:spcAft>
                </a:pPr>
                <a:r>
                  <a:rPr lang="en-US" altLang="ja-JP" sz="1140" kern="120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cs typeface="+mn-cs"/>
                  </a:rPr>
                  <a:t>Hall Gap</a:t>
                </a:r>
              </a:p>
              <a:p>
                <a:pPr algn="ctr" defTabSz="289682" eaLnBrk="1" hangingPunct="1">
                  <a:spcAft>
                    <a:spcPts val="52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ð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den>
                      </m:f>
                      <m:r>
                        <a:rPr lang="en-US" altLang="ja-JP" sz="1140" i="1" kern="12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≠0</m:t>
                      </m:r>
                    </m:oMath>
                  </m:oMathPara>
                </a14:m>
                <a:endParaRPr lang="en-US" altLang="ja-JP" sz="180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2D03615A-A491-E351-C73C-7F67C63C7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42" y="1915952"/>
                <a:ext cx="1397746" cy="1026090"/>
              </a:xfrm>
              <a:prstGeom prst="wedgeRoundRectCallout">
                <a:avLst>
                  <a:gd name="adj1" fmla="val 136346"/>
                  <a:gd name="adj2" fmla="val -1486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9DFB7726-D9C8-E70F-440B-E34B9A014F13}"/>
                  </a:ext>
                </a:extLst>
              </p:cNvPr>
              <p:cNvSpPr/>
              <p:nvPr/>
            </p:nvSpPr>
            <p:spPr>
              <a:xfrm>
                <a:off x="2182941" y="3379607"/>
                <a:ext cx="1358125" cy="701141"/>
              </a:xfrm>
              <a:prstGeom prst="wedgeRoundRectCallout">
                <a:avLst>
                  <a:gd name="adj1" fmla="val 137628"/>
                  <a:gd name="adj2" fmla="val -21077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289682" eaLnBrk="1" hangingPunct="1">
                  <a:spcAft>
                    <a:spcPts val="52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ð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den>
                      </m:f>
                      <m:r>
                        <a:rPr lang="en-US" altLang="ja-JP" sz="1140" i="1" kern="12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ð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𝜕𝜇</m:t>
                          </m:r>
                        </m:den>
                      </m:f>
                    </m:oMath>
                  </m:oMathPara>
                </a14:m>
                <a:endParaRPr lang="en-US" altLang="ja-JP" sz="180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9DFB7726-D9C8-E70F-440B-E34B9A014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41" y="3379607"/>
                <a:ext cx="1358125" cy="701141"/>
              </a:xfrm>
              <a:prstGeom prst="wedgeRoundRectCallout">
                <a:avLst>
                  <a:gd name="adj1" fmla="val 137628"/>
                  <a:gd name="adj2" fmla="val -2107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39045DDA-F1AA-2FA8-F0EB-8B9FAD76D2DB}"/>
                  </a:ext>
                </a:extLst>
              </p:cNvPr>
              <p:cNvSpPr/>
              <p:nvPr/>
            </p:nvSpPr>
            <p:spPr>
              <a:xfrm>
                <a:off x="2182941" y="4473244"/>
                <a:ext cx="1358125" cy="817293"/>
              </a:xfrm>
              <a:prstGeom prst="wedgeRoundRectCallout">
                <a:avLst>
                  <a:gd name="adj1" fmla="val 122478"/>
                  <a:gd name="adj2" fmla="val -31661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289682" eaLnBrk="1" hangingPunct="1">
                  <a:spcAft>
                    <a:spcPts val="52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  <m:t>𝐻</m:t>
                          </m:r>
                        </m:sub>
                      </m:sSub>
                      <m:r>
                        <a:rPr lang="en-US" altLang="ja-JP" sz="1140" i="1" kern="12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140" i="1" kern="12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1140" i="1" kern="12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ja-JP" sz="1140" i="1" kern="12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ð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lang="en-US" altLang="ja-JP" sz="1140" i="1" kern="12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altLang="ja-JP" sz="1140" kern="1200">
                  <a:solidFill>
                    <a:schemeClr val="tx2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  <a:p>
                <a:pPr algn="ctr" defTabSz="289682" eaLnBrk="1" hangingPunct="1">
                  <a:spcAft>
                    <a:spcPts val="528"/>
                  </a:spcAft>
                </a:pPr>
                <a:r>
                  <a:rPr lang="en-US" altLang="ja-JP" sz="1140" kern="120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cs typeface="+mn-cs"/>
                  </a:rPr>
                  <a:t>(</a:t>
                </a:r>
                <a:r>
                  <a:rPr lang="en-US" altLang="ja-JP" sz="1140" kern="1200" err="1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cs typeface="+mn-cs"/>
                  </a:rPr>
                  <a:t>Streda</a:t>
                </a:r>
                <a:r>
                  <a:rPr lang="en-US" altLang="ja-JP" sz="1140" kern="1200">
                    <a:solidFill>
                      <a:schemeClr val="tx2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cs typeface="+mn-cs"/>
                  </a:rPr>
                  <a:t> Formula)</a:t>
                </a:r>
                <a:endParaRPr lang="en-US" altLang="ja-JP" sz="1800">
                  <a:solidFill>
                    <a:schemeClr val="tx2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39045DDA-F1AA-2FA8-F0EB-8B9FAD76D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41" y="4473244"/>
                <a:ext cx="1358125" cy="817293"/>
              </a:xfrm>
              <a:prstGeom prst="wedgeRoundRectCallout">
                <a:avLst>
                  <a:gd name="adj1" fmla="val 122478"/>
                  <a:gd name="adj2" fmla="val -31661"/>
                  <a:gd name="adj3" fmla="val 16667"/>
                </a:avLst>
              </a:prstGeo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FD0EAC-BC55-DA84-F15D-BD9E5FDA8BBD}"/>
              </a:ext>
            </a:extLst>
          </p:cNvPr>
          <p:cNvSpPr txBox="1"/>
          <p:nvPr/>
        </p:nvSpPr>
        <p:spPr>
          <a:xfrm>
            <a:off x="1005066" y="303481"/>
            <a:ext cx="683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Fractional </a:t>
            </a:r>
            <a:r>
              <a:rPr lang="en-US" sz="3200" dirty="0" err="1">
                <a:latin typeface="+mj-lt"/>
              </a:rPr>
              <a:t>Chern</a:t>
            </a:r>
            <a:r>
              <a:rPr lang="en-US" sz="3200" dirty="0">
                <a:latin typeface="+mj-lt"/>
              </a:rPr>
              <a:t> Insulators are Strange  </a:t>
            </a:r>
          </a:p>
        </p:txBody>
      </p:sp>
    </p:spTree>
    <p:extLst>
      <p:ext uri="{BB962C8B-B14F-4D97-AF65-F5344CB8AC3E}">
        <p14:creationId xmlns:p14="http://schemas.microsoft.com/office/powerpoint/2010/main" val="317853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8C02C3-ED76-1E7D-72BA-88AB7D731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16" y="1985890"/>
            <a:ext cx="7042246" cy="3816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BC3072-60A7-7AE2-19D0-469589459AF8}"/>
              </a:ext>
            </a:extLst>
          </p:cNvPr>
          <p:cNvSpPr/>
          <p:nvPr/>
        </p:nvSpPr>
        <p:spPr>
          <a:xfrm>
            <a:off x="1002738" y="1504444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CC430-8593-1423-E431-9A08990E4ABF}"/>
              </a:ext>
            </a:extLst>
          </p:cNvPr>
          <p:cNvSpPr txBox="1"/>
          <p:nvPr/>
        </p:nvSpPr>
        <p:spPr>
          <a:xfrm>
            <a:off x="2679981" y="6241369"/>
            <a:ext cx="378403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Mak Shan (Cornell) - Friday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15D4B-493F-FAC8-7F65-AC72304DF745}"/>
              </a:ext>
            </a:extLst>
          </p:cNvPr>
          <p:cNvSpPr txBox="1"/>
          <p:nvPr/>
        </p:nvSpPr>
        <p:spPr>
          <a:xfrm>
            <a:off x="2743200" y="1146651"/>
            <a:ext cx="317822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WSe</a:t>
            </a:r>
            <a:r>
              <a:rPr lang="en-US" sz="2000" baseline="-25000" dirty="0">
                <a:solidFill>
                  <a:srgbClr val="00206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/WS</a:t>
            </a:r>
            <a:r>
              <a:rPr lang="en-US" sz="2000" baseline="-25000" dirty="0">
                <a:solidFill>
                  <a:srgbClr val="00206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2060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B858C-66AC-A3D6-C37E-D4EB9FE644DC}"/>
              </a:ext>
            </a:extLst>
          </p:cNvPr>
          <p:cNvSpPr txBox="1"/>
          <p:nvPr/>
        </p:nvSpPr>
        <p:spPr>
          <a:xfrm>
            <a:off x="1002738" y="122747"/>
            <a:ext cx="7562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FCIs are Strange – Wigner Crystals are Not  </a:t>
            </a:r>
          </a:p>
        </p:txBody>
      </p:sp>
    </p:spTree>
    <p:extLst>
      <p:ext uri="{BB962C8B-B14F-4D97-AF65-F5344CB8AC3E}">
        <p14:creationId xmlns:p14="http://schemas.microsoft.com/office/powerpoint/2010/main" val="275438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9D3B8CA8-7D32-BE49-9886-705E4293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0580"/>
            <a:ext cx="737235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38000"/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Berry , TKNN, and ASS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38000"/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QAHE in 2D insulators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E7DCB9-A216-1643-B039-28808305AAE6}"/>
              </a:ext>
            </a:extLst>
          </p:cNvPr>
          <p:cNvSpPr/>
          <p:nvPr/>
        </p:nvSpPr>
        <p:spPr>
          <a:xfrm>
            <a:off x="3266497" y="2325706"/>
            <a:ext cx="399646" cy="222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ECEDD9E8-9141-DC4E-B9AD-4DEC51D6B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102" y="2211233"/>
            <a:ext cx="105969" cy="216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lg"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4D591-F9C3-8441-8398-E8B84F684A76}"/>
              </a:ext>
            </a:extLst>
          </p:cNvPr>
          <p:cNvSpPr/>
          <p:nvPr/>
        </p:nvSpPr>
        <p:spPr>
          <a:xfrm>
            <a:off x="3466320" y="2213341"/>
            <a:ext cx="3066082" cy="29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310A726-7026-8903-FAE8-D2A73F7E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77" y="2991420"/>
            <a:ext cx="4369115" cy="32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C54010-ED69-43F4-FD03-411894FAC7D4}"/>
              </a:ext>
            </a:extLst>
          </p:cNvPr>
          <p:cNvSpPr/>
          <p:nvPr/>
        </p:nvSpPr>
        <p:spPr>
          <a:xfrm>
            <a:off x="3906973" y="1828800"/>
            <a:ext cx="2934479" cy="51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5C38D7-C364-255E-A79E-9C1D4E6827D7}"/>
              </a:ext>
            </a:extLst>
          </p:cNvPr>
          <p:cNvSpPr/>
          <p:nvPr/>
        </p:nvSpPr>
        <p:spPr>
          <a:xfrm>
            <a:off x="948487" y="1612774"/>
            <a:ext cx="2092147" cy="833302"/>
          </a:xfrm>
          <a:prstGeom prst="wedgeRoundRectCallout">
            <a:avLst>
              <a:gd name="adj1" fmla="val 108829"/>
              <a:gd name="adj2" fmla="val 2123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52044" eaLnBrk="1" hangingPunct="1">
              <a:spcAft>
                <a:spcPts val="600"/>
              </a:spcAft>
            </a:pPr>
            <a:endParaRPr lang="en-US" altLang="ja-JP" sz="1386" kern="1200" dirty="0">
              <a:solidFill>
                <a:schemeClr val="bg1"/>
              </a:solidFill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defTabSz="352044" eaLnBrk="1" hangingPunct="1">
              <a:spcAft>
                <a:spcPts val="600"/>
              </a:spcAft>
            </a:pPr>
            <a:r>
              <a:rPr lang="en-US" altLang="ja-JP" sz="1600" kern="1200" dirty="0">
                <a:solidFill>
                  <a:schemeClr val="bg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Layer  </a:t>
            </a:r>
            <a:r>
              <a:rPr lang="en-US" altLang="ja-JP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Spinor</a:t>
            </a:r>
          </a:p>
          <a:p>
            <a:pPr algn="ctr" defTabSz="352044" eaLnBrk="1" hangingPunct="1">
              <a:spcAft>
                <a:spcPts val="600"/>
              </a:spcAft>
            </a:pPr>
            <a:r>
              <a:rPr lang="en-US" altLang="ja-JP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Bloch Sphere</a:t>
            </a:r>
            <a:endParaRPr lang="en-US" altLang="ja-JP" sz="1600" kern="1200" dirty="0">
              <a:solidFill>
                <a:schemeClr val="bg1"/>
              </a:solidFill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40B8476-0C0D-2097-B81F-FAB733663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Comic Sans MS" charset="0"/>
              </a:rPr>
              <a:t>Bloch Spheres and Berry Phases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517681-F6C9-5060-03F5-E6B53C8A7F6B}"/>
                  </a:ext>
                </a:extLst>
              </p:cNvPr>
              <p:cNvSpPr txBox="1"/>
              <p:nvPr/>
            </p:nvSpPr>
            <p:spPr>
              <a:xfrm>
                <a:off x="4500798" y="1648634"/>
                <a:ext cx="2658741" cy="11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517681-F6C9-5060-03F5-E6B53C8A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98" y="1648634"/>
                <a:ext cx="2658741" cy="1173976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9E3DF36-AB36-FAD1-38BB-381D25C40B21}"/>
              </a:ext>
            </a:extLst>
          </p:cNvPr>
          <p:cNvSpPr txBox="1"/>
          <p:nvPr/>
        </p:nvSpPr>
        <p:spPr>
          <a:xfrm>
            <a:off x="4343572" y="2984866"/>
            <a:ext cx="2815967" cy="34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979CFF-3196-C382-E1AD-E46B7F611997}"/>
              </a:ext>
            </a:extLst>
          </p:cNvPr>
          <p:cNvGrpSpPr/>
          <p:nvPr/>
        </p:nvGrpSpPr>
        <p:grpSpPr>
          <a:xfrm>
            <a:off x="515052" y="3164896"/>
            <a:ext cx="4077545" cy="3327875"/>
            <a:chOff x="66616" y="3050143"/>
            <a:chExt cx="5307596" cy="38766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F6B7EF-D223-A729-999B-F0B8DD892E15}"/>
                </a:ext>
              </a:extLst>
            </p:cNvPr>
            <p:cNvGrpSpPr/>
            <p:nvPr/>
          </p:nvGrpSpPr>
          <p:grpSpPr>
            <a:xfrm>
              <a:off x="858584" y="3544110"/>
              <a:ext cx="3867325" cy="2676085"/>
              <a:chOff x="1384183" y="1713454"/>
              <a:chExt cx="4261609" cy="2850154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FCCDBB6-6ACE-1F84-A69A-7AA7DCD55027}"/>
                  </a:ext>
                </a:extLst>
              </p:cNvPr>
              <p:cNvSpPr/>
              <p:nvPr/>
            </p:nvSpPr>
            <p:spPr>
              <a:xfrm>
                <a:off x="1602298" y="1837189"/>
                <a:ext cx="4043494" cy="2533475"/>
              </a:xfrm>
              <a:custGeom>
                <a:avLst/>
                <a:gdLst>
                  <a:gd name="connsiteX0" fmla="*/ 794289 w 2107828"/>
                  <a:gd name="connsiteY0" fmla="*/ 1528334 h 1528435"/>
                  <a:gd name="connsiteX1" fmla="*/ 14113 w 2107828"/>
                  <a:gd name="connsiteY1" fmla="*/ 1100496 h 1528435"/>
                  <a:gd name="connsiteX2" fmla="*/ 358062 w 2107828"/>
                  <a:gd name="connsiteY2" fmla="*/ 269986 h 1528435"/>
                  <a:gd name="connsiteX3" fmla="*/ 1180183 w 2107828"/>
                  <a:gd name="connsiteY3" fmla="*/ 1538 h 1528435"/>
                  <a:gd name="connsiteX4" fmla="*/ 1507353 w 2107828"/>
                  <a:gd name="connsiteY4" fmla="*/ 362265 h 1528435"/>
                  <a:gd name="connsiteX5" fmla="*/ 1280850 w 2107828"/>
                  <a:gd name="connsiteY5" fmla="*/ 479711 h 1528435"/>
                  <a:gd name="connsiteX6" fmla="*/ 2102972 w 2107828"/>
                  <a:gd name="connsiteY6" fmla="*/ 1134052 h 1528435"/>
                  <a:gd name="connsiteX7" fmla="*/ 794289 w 2107828"/>
                  <a:gd name="connsiteY7" fmla="*/ 1528334 h 152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828" h="1528435">
                    <a:moveTo>
                      <a:pt x="794289" y="1528334"/>
                    </a:moveTo>
                    <a:cubicBezTo>
                      <a:pt x="446146" y="1522741"/>
                      <a:pt x="86817" y="1310221"/>
                      <a:pt x="14113" y="1100496"/>
                    </a:cubicBezTo>
                    <a:cubicBezTo>
                      <a:pt x="-58592" y="890771"/>
                      <a:pt x="163717" y="453146"/>
                      <a:pt x="358062" y="269986"/>
                    </a:cubicBezTo>
                    <a:cubicBezTo>
                      <a:pt x="552407" y="86826"/>
                      <a:pt x="988635" y="-13842"/>
                      <a:pt x="1180183" y="1538"/>
                    </a:cubicBezTo>
                    <a:cubicBezTo>
                      <a:pt x="1371732" y="16918"/>
                      <a:pt x="1490575" y="282569"/>
                      <a:pt x="1507353" y="362265"/>
                    </a:cubicBezTo>
                    <a:cubicBezTo>
                      <a:pt x="1524131" y="441960"/>
                      <a:pt x="1181580" y="351080"/>
                      <a:pt x="1280850" y="479711"/>
                    </a:cubicBezTo>
                    <a:cubicBezTo>
                      <a:pt x="1380120" y="608342"/>
                      <a:pt x="2177075" y="960680"/>
                      <a:pt x="2102972" y="1134052"/>
                    </a:cubicBezTo>
                    <a:cubicBezTo>
                      <a:pt x="2028869" y="1307424"/>
                      <a:pt x="1142432" y="1533927"/>
                      <a:pt x="794289" y="1528334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D39BA1C-F1EB-063C-0661-1221A5C34763}"/>
                  </a:ext>
                </a:extLst>
              </p:cNvPr>
              <p:cNvSpPr/>
              <p:nvPr/>
            </p:nvSpPr>
            <p:spPr>
              <a:xfrm>
                <a:off x="1661021" y="2457974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7A6EFD-0DD3-353D-6F0D-720187477F3D}"/>
                  </a:ext>
                </a:extLst>
              </p:cNvPr>
              <p:cNvSpPr/>
              <p:nvPr/>
            </p:nvSpPr>
            <p:spPr>
              <a:xfrm>
                <a:off x="4320330" y="3833768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D94805A-8395-7DDC-5D52-1BCEC74120CC}"/>
                  </a:ext>
                </a:extLst>
              </p:cNvPr>
              <p:cNvSpPr/>
              <p:nvPr/>
            </p:nvSpPr>
            <p:spPr>
              <a:xfrm>
                <a:off x="4320330" y="2662104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681F8B4-F9F7-AE2E-1A87-C682F067E29F}"/>
                  </a:ext>
                </a:extLst>
              </p:cNvPr>
              <p:cNvSpPr/>
              <p:nvPr/>
            </p:nvSpPr>
            <p:spPr>
              <a:xfrm>
                <a:off x="2978091" y="1713454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0D49D5C-4597-6726-4DE8-C3EF3A362417}"/>
                  </a:ext>
                </a:extLst>
              </p:cNvPr>
              <p:cNvSpPr/>
              <p:nvPr/>
            </p:nvSpPr>
            <p:spPr>
              <a:xfrm>
                <a:off x="2474752" y="4077048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C98BB5A-4503-4853-C173-6B18061CCFBF}"/>
                  </a:ext>
                </a:extLst>
              </p:cNvPr>
              <p:cNvSpPr/>
              <p:nvPr/>
            </p:nvSpPr>
            <p:spPr>
              <a:xfrm>
                <a:off x="1384183" y="3429000"/>
                <a:ext cx="503339" cy="4865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916F95C-F804-F21A-AB75-DB70F8057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7494" y="2574369"/>
                <a:ext cx="310392" cy="25376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A2B241A-2464-6B4E-A19F-6851A7679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882" y="3556932"/>
                <a:ext cx="0" cy="25743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21EE5FE-654D-53FE-FA6E-F9B449276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6293" y="4160889"/>
                <a:ext cx="236681" cy="30624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FFD855-3037-8D45-38E0-FA209D369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162" y="1898358"/>
                <a:ext cx="155196" cy="11675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266D2DB-85AC-0CDE-F2AB-4972ECB6F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99" y="2852957"/>
                <a:ext cx="0" cy="16708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970FBE3-2219-2D8E-2FCD-DC0F136112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6499" y="4077048"/>
                <a:ext cx="75500" cy="10905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7355D9-F166-BCDF-F291-2C36A8127B0B}"/>
                </a:ext>
              </a:extLst>
            </p:cNvPr>
            <p:cNvCxnSpPr/>
            <p:nvPr/>
          </p:nvCxnSpPr>
          <p:spPr>
            <a:xfrm>
              <a:off x="494950" y="3050143"/>
              <a:ext cx="0" cy="3459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59C4F7-9370-AD6E-3C6F-017EE1DD1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50" y="6512472"/>
              <a:ext cx="48792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87EE12-A19D-DDCB-6162-BD4C6595EAEF}"/>
                </a:ext>
              </a:extLst>
            </p:cNvPr>
            <p:cNvSpPr txBox="1"/>
            <p:nvPr/>
          </p:nvSpPr>
          <p:spPr>
            <a:xfrm>
              <a:off x="4208233" y="655742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F523C-0B03-0156-CAD6-ED0F7D0CD1D8}"/>
                </a:ext>
              </a:extLst>
            </p:cNvPr>
            <p:cNvSpPr txBox="1"/>
            <p:nvPr/>
          </p:nvSpPr>
          <p:spPr>
            <a:xfrm>
              <a:off x="66616" y="31412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3BAC10B-531A-2ED1-113E-B8B396176682}"/>
              </a:ext>
            </a:extLst>
          </p:cNvPr>
          <p:cNvSpPr/>
          <p:nvPr/>
        </p:nvSpPr>
        <p:spPr>
          <a:xfrm>
            <a:off x="4314825" y="4377097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F5BAE-0E75-C5A9-EABE-56D3AA4855D7}"/>
              </a:ext>
            </a:extLst>
          </p:cNvPr>
          <p:cNvSpPr txBox="1"/>
          <p:nvPr/>
        </p:nvSpPr>
        <p:spPr>
          <a:xfrm>
            <a:off x="630936" y="334644"/>
            <a:ext cx="7882128" cy="107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Aharonov-Casher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BC9D5-7FCE-D2A5-CA0A-AF7AA36E7C9E}"/>
              </a:ext>
            </a:extLst>
          </p:cNvPr>
          <p:cNvSpPr txBox="1"/>
          <p:nvPr/>
        </p:nvSpPr>
        <p:spPr>
          <a:xfrm>
            <a:off x="2226224" y="1737360"/>
            <a:ext cx="4171165" cy="755585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678426">
              <a:spcAft>
                <a:spcPts val="571"/>
              </a:spcAft>
            </a:pPr>
            <a:r>
              <a:rPr lang="en-US" sz="1856" kern="1200">
                <a:solidFill>
                  <a:srgbClr val="B30000"/>
                </a:solidFill>
                <a:latin typeface="Comic Sans MS"/>
                <a:ea typeface="+mn-ea"/>
                <a:cs typeface="+mn-cs"/>
              </a:rPr>
              <a:t>PRA vol. 19 p. (2461)  1979</a:t>
            </a:r>
          </a:p>
          <a:p>
            <a:pPr algn="ctr" defTabSz="678426">
              <a:spcAft>
                <a:spcPts val="571"/>
              </a:spcAft>
            </a:pPr>
            <a:r>
              <a:rPr lang="en-US" sz="1856" kern="1200">
                <a:solidFill>
                  <a:srgbClr val="B30000"/>
                </a:solidFill>
                <a:latin typeface="Comic Sans MS"/>
                <a:ea typeface="+mn-ea"/>
                <a:cs typeface="+mn-cs"/>
              </a:rPr>
              <a:t>LLL in Varying Magnetic Field</a:t>
            </a:r>
            <a:endParaRPr lang="en-US" sz="160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F4D1A-34CD-3FDE-815F-BDA5DE0C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71" y="2797952"/>
            <a:ext cx="5029273" cy="1088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74327-63C2-6CF6-1634-2F01482B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6" y="4191164"/>
            <a:ext cx="4389048" cy="101473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8BC3C4-4BC3-08EF-6300-883BE3710057}"/>
              </a:ext>
            </a:extLst>
          </p:cNvPr>
          <p:cNvCxnSpPr>
            <a:cxnSpLocks/>
          </p:cNvCxnSpPr>
          <p:nvPr/>
        </p:nvCxnSpPr>
        <p:spPr>
          <a:xfrm flipV="1">
            <a:off x="2994858" y="4107623"/>
            <a:ext cx="751847" cy="109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AB8468-1E9B-B809-3039-0461997AC67D}"/>
              </a:ext>
            </a:extLst>
          </p:cNvPr>
          <p:cNvSpPr txBox="1"/>
          <p:nvPr/>
        </p:nvSpPr>
        <p:spPr>
          <a:xfrm>
            <a:off x="3682099" y="3927180"/>
            <a:ext cx="333746" cy="44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4889">
              <a:spcAft>
                <a:spcPts val="696"/>
              </a:spcAft>
            </a:pPr>
            <a:r>
              <a:rPr lang="en-US" sz="2283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2DE44-FA1D-FE1F-F1A4-54B1A6469BE3}"/>
              </a:ext>
            </a:extLst>
          </p:cNvPr>
          <p:cNvSpPr txBox="1"/>
          <p:nvPr/>
        </p:nvSpPr>
        <p:spPr>
          <a:xfrm>
            <a:off x="2006493" y="5735214"/>
            <a:ext cx="5333478" cy="537570"/>
          </a:xfrm>
          <a:custGeom>
            <a:avLst/>
            <a:gdLst>
              <a:gd name="connsiteX0" fmla="*/ 0 w 5333478"/>
              <a:gd name="connsiteY0" fmla="*/ 0 h 537570"/>
              <a:gd name="connsiteX1" fmla="*/ 5333478 w 5333478"/>
              <a:gd name="connsiteY1" fmla="*/ 0 h 537570"/>
              <a:gd name="connsiteX2" fmla="*/ 5333478 w 5333478"/>
              <a:gd name="connsiteY2" fmla="*/ 537570 h 537570"/>
              <a:gd name="connsiteX3" fmla="*/ 0 w 5333478"/>
              <a:gd name="connsiteY3" fmla="*/ 537570 h 537570"/>
              <a:gd name="connsiteX4" fmla="*/ 0 w 5333478"/>
              <a:gd name="connsiteY4" fmla="*/ 0 h 53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3478" h="537570" extrusionOk="0">
                <a:moveTo>
                  <a:pt x="0" y="0"/>
                </a:moveTo>
                <a:cubicBezTo>
                  <a:pt x="974583" y="-5264"/>
                  <a:pt x="3679539" y="84467"/>
                  <a:pt x="5333478" y="0"/>
                </a:cubicBezTo>
                <a:cubicBezTo>
                  <a:pt x="5354215" y="77016"/>
                  <a:pt x="5290342" y="319965"/>
                  <a:pt x="5333478" y="537570"/>
                </a:cubicBezTo>
                <a:cubicBezTo>
                  <a:pt x="3525352" y="643890"/>
                  <a:pt x="2071351" y="529921"/>
                  <a:pt x="0" y="537570"/>
                </a:cubicBezTo>
                <a:cubicBezTo>
                  <a:pt x="-9167" y="348207"/>
                  <a:pt x="-17086" y="18073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434889">
              <a:spcAft>
                <a:spcPts val="696"/>
              </a:spcAft>
            </a:pPr>
            <a:r>
              <a:rPr lang="en-US" sz="27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LLL = Lowest Landau Level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368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3D89B21-2126-D750-B54F-608B6E25D917}"/>
              </a:ext>
            </a:extLst>
          </p:cNvPr>
          <p:cNvSpPr txBox="1">
            <a:spLocks/>
          </p:cNvSpPr>
          <p:nvPr/>
        </p:nvSpPr>
        <p:spPr>
          <a:xfrm>
            <a:off x="656970" y="62430"/>
            <a:ext cx="818223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spc="-5" dirty="0"/>
              <a:t>AC Magic 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BE153-8E91-34E1-D1AC-A1C5240D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2" y="2695677"/>
            <a:ext cx="4383154" cy="3126836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B35EAEB5-DDF3-A405-BC2D-D5B348EF5E20}"/>
              </a:ext>
            </a:extLst>
          </p:cNvPr>
          <p:cNvSpPr/>
          <p:nvPr/>
        </p:nvSpPr>
        <p:spPr>
          <a:xfrm>
            <a:off x="5108574" y="2191551"/>
            <a:ext cx="679450" cy="584200"/>
          </a:xfrm>
          <a:custGeom>
            <a:avLst/>
            <a:gdLst/>
            <a:ahLst/>
            <a:cxnLst/>
            <a:rect l="l" t="t" r="r" b="b"/>
            <a:pathLst>
              <a:path w="679450" h="584200">
                <a:moveTo>
                  <a:pt x="0" y="0"/>
                </a:moveTo>
                <a:lnTo>
                  <a:pt x="679450" y="0"/>
                </a:lnTo>
                <a:lnTo>
                  <a:pt x="67945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12345-063E-389E-2082-722383E6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249" y="2845186"/>
            <a:ext cx="4069951" cy="2876099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F0654BBB-68B6-B34C-9C3A-500311F77E0F}"/>
              </a:ext>
            </a:extLst>
          </p:cNvPr>
          <p:cNvSpPr/>
          <p:nvPr/>
        </p:nvSpPr>
        <p:spPr>
          <a:xfrm>
            <a:off x="5260974" y="2343951"/>
            <a:ext cx="679450" cy="584200"/>
          </a:xfrm>
          <a:custGeom>
            <a:avLst/>
            <a:gdLst/>
            <a:ahLst/>
            <a:cxnLst/>
            <a:rect l="l" t="t" r="r" b="b"/>
            <a:pathLst>
              <a:path w="679450" h="584200">
                <a:moveTo>
                  <a:pt x="0" y="0"/>
                </a:moveTo>
                <a:lnTo>
                  <a:pt x="679450" y="0"/>
                </a:lnTo>
                <a:lnTo>
                  <a:pt x="67945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4267C60-2D04-BB6C-B654-733A5A952E76}"/>
              </a:ext>
            </a:extLst>
          </p:cNvPr>
          <p:cNvSpPr/>
          <p:nvPr/>
        </p:nvSpPr>
        <p:spPr>
          <a:xfrm>
            <a:off x="4827192" y="2905795"/>
            <a:ext cx="679450" cy="584200"/>
          </a:xfrm>
          <a:custGeom>
            <a:avLst/>
            <a:gdLst/>
            <a:ahLst/>
            <a:cxnLst/>
            <a:rect l="l" t="t" r="r" b="b"/>
            <a:pathLst>
              <a:path w="679450" h="584200">
                <a:moveTo>
                  <a:pt x="0" y="0"/>
                </a:moveTo>
                <a:lnTo>
                  <a:pt x="679450" y="0"/>
                </a:lnTo>
                <a:lnTo>
                  <a:pt x="67945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B0FBB57-EEDA-ABF8-2474-6700154FA4F7}"/>
              </a:ext>
            </a:extLst>
          </p:cNvPr>
          <p:cNvSpPr/>
          <p:nvPr/>
        </p:nvSpPr>
        <p:spPr>
          <a:xfrm>
            <a:off x="490434" y="2695677"/>
            <a:ext cx="679450" cy="584200"/>
          </a:xfrm>
          <a:custGeom>
            <a:avLst/>
            <a:gdLst/>
            <a:ahLst/>
            <a:cxnLst/>
            <a:rect l="l" t="t" r="r" b="b"/>
            <a:pathLst>
              <a:path w="679450" h="584200">
                <a:moveTo>
                  <a:pt x="0" y="0"/>
                </a:moveTo>
                <a:lnTo>
                  <a:pt x="679450" y="0"/>
                </a:lnTo>
                <a:lnTo>
                  <a:pt x="67945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B57BE-9338-C850-69CE-39664730DD94}"/>
                  </a:ext>
                </a:extLst>
              </p:cNvPr>
              <p:cNvSpPr txBox="1"/>
              <p:nvPr/>
            </p:nvSpPr>
            <p:spPr>
              <a:xfrm>
                <a:off x="2294354" y="1689593"/>
                <a:ext cx="4555291" cy="427040"/>
              </a:xfrm>
              <a:custGeom>
                <a:avLst/>
                <a:gdLst>
                  <a:gd name="connsiteX0" fmla="*/ 0 w 4555291"/>
                  <a:gd name="connsiteY0" fmla="*/ 0 h 427040"/>
                  <a:gd name="connsiteX1" fmla="*/ 4555291 w 4555291"/>
                  <a:gd name="connsiteY1" fmla="*/ 0 h 427040"/>
                  <a:gd name="connsiteX2" fmla="*/ 4555291 w 4555291"/>
                  <a:gd name="connsiteY2" fmla="*/ 427040 h 427040"/>
                  <a:gd name="connsiteX3" fmla="*/ 0 w 4555291"/>
                  <a:gd name="connsiteY3" fmla="*/ 427040 h 427040"/>
                  <a:gd name="connsiteX4" fmla="*/ 0 w 4555291"/>
                  <a:gd name="connsiteY4" fmla="*/ 0 h 42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291" h="427040" extrusionOk="0">
                    <a:moveTo>
                      <a:pt x="0" y="0"/>
                    </a:moveTo>
                    <a:cubicBezTo>
                      <a:pt x="1525898" y="-5264"/>
                      <a:pt x="2922748" y="84467"/>
                      <a:pt x="4555291" y="0"/>
                    </a:cubicBezTo>
                    <a:cubicBezTo>
                      <a:pt x="4550089" y="43611"/>
                      <a:pt x="4571316" y="246682"/>
                      <a:pt x="4555291" y="427040"/>
                    </a:cubicBezTo>
                    <a:cubicBezTo>
                      <a:pt x="3090727" y="533360"/>
                      <a:pt x="1077182" y="419391"/>
                      <a:pt x="0" y="427040"/>
                    </a:cubicBezTo>
                    <a:cubicBezTo>
                      <a:pt x="11480" y="248493"/>
                      <a:pt x="4785" y="154513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650216993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B57BE-9338-C850-69CE-39664730D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54" y="1689593"/>
                <a:ext cx="4555291" cy="427040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650216993">
                      <a:custGeom>
                        <a:avLst/>
                        <a:gdLst>
                          <a:gd name="connsiteX0" fmla="*/ 0 w 4555291"/>
                          <a:gd name="connsiteY0" fmla="*/ 0 h 427040"/>
                          <a:gd name="connsiteX1" fmla="*/ 4555291 w 4555291"/>
                          <a:gd name="connsiteY1" fmla="*/ 0 h 427040"/>
                          <a:gd name="connsiteX2" fmla="*/ 4555291 w 4555291"/>
                          <a:gd name="connsiteY2" fmla="*/ 427040 h 427040"/>
                          <a:gd name="connsiteX3" fmla="*/ 0 w 4555291"/>
                          <a:gd name="connsiteY3" fmla="*/ 427040 h 427040"/>
                          <a:gd name="connsiteX4" fmla="*/ 0 w 4555291"/>
                          <a:gd name="connsiteY4" fmla="*/ 0 h 4270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555291" h="427040" extrusionOk="0">
                            <a:moveTo>
                              <a:pt x="0" y="0"/>
                            </a:moveTo>
                            <a:cubicBezTo>
                              <a:pt x="1525898" y="-5264"/>
                              <a:pt x="2922748" y="84467"/>
                              <a:pt x="4555291" y="0"/>
                            </a:cubicBezTo>
                            <a:cubicBezTo>
                              <a:pt x="4550089" y="43611"/>
                              <a:pt x="4571316" y="246682"/>
                              <a:pt x="4555291" y="427040"/>
                            </a:cubicBezTo>
                            <a:cubicBezTo>
                              <a:pt x="3090727" y="533360"/>
                              <a:pt x="1077182" y="419391"/>
                              <a:pt x="0" y="427040"/>
                            </a:cubicBezTo>
                            <a:cubicBezTo>
                              <a:pt x="11480" y="248493"/>
                              <a:pt x="4785" y="15451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E901EF0-98B6-A01F-CEC0-5B9510C1BC9B}"/>
              </a:ext>
            </a:extLst>
          </p:cNvPr>
          <p:cNvSpPr txBox="1"/>
          <p:nvPr/>
        </p:nvSpPr>
        <p:spPr>
          <a:xfrm>
            <a:off x="2258243" y="5994283"/>
            <a:ext cx="4939895" cy="649409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713232">
              <a:spcAft>
                <a:spcPts val="600"/>
              </a:spcAft>
            </a:pPr>
            <a:r>
              <a:rPr lang="en-US" sz="1560" dirty="0">
                <a:solidFill>
                  <a:srgbClr val="FF0000"/>
                </a:solidFill>
                <a:latin typeface="Comic Sans MS"/>
                <a:cs typeface="Comic Sans MS"/>
              </a:rPr>
              <a:t>Morales-Duran, Shi,  et al.  PRL, PRB (2024) </a:t>
            </a:r>
          </a:p>
          <a:p>
            <a:pPr algn="ctr" defTabSz="713232">
              <a:spcAft>
                <a:spcPts val="600"/>
              </a:spcAft>
            </a:pPr>
            <a:r>
              <a:rPr lang="en-US" sz="1560" dirty="0">
                <a:solidFill>
                  <a:srgbClr val="FF0000"/>
                </a:solidFill>
                <a:latin typeface="Comic Sans MS"/>
                <a:cs typeface="Comic Sans MS"/>
              </a:rPr>
              <a:t>Kolar, Yang, von </a:t>
            </a:r>
            <a:r>
              <a:rPr lang="en-US" sz="1560" dirty="0" err="1">
                <a:solidFill>
                  <a:srgbClr val="FF0000"/>
                </a:solidFill>
                <a:latin typeface="Comic Sans MS"/>
                <a:cs typeface="Comic Sans MS"/>
              </a:rPr>
              <a:t>Oppen</a:t>
            </a:r>
            <a:r>
              <a:rPr lang="en-US" sz="1560" dirty="0">
                <a:solidFill>
                  <a:srgbClr val="FF0000"/>
                </a:solidFill>
                <a:latin typeface="Comic Sans MS"/>
                <a:cs typeface="Comic Sans MS"/>
              </a:rPr>
              <a:t>, Mora   arXiv:2406.06680</a:t>
            </a:r>
          </a:p>
        </p:txBody>
      </p:sp>
    </p:spTree>
    <p:extLst>
      <p:ext uri="{BB962C8B-B14F-4D97-AF65-F5344CB8AC3E}">
        <p14:creationId xmlns:p14="http://schemas.microsoft.com/office/powerpoint/2010/main" val="102131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09C60-44B8-AD37-8D6F-733D13D0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61" y="1340427"/>
            <a:ext cx="5428507" cy="470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F04DA-FBE7-F63F-0883-35583A73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78" y="-12840"/>
            <a:ext cx="1409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9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8AACE0-5984-D655-5773-3D808083DCBC}"/>
              </a:ext>
            </a:extLst>
          </p:cNvPr>
          <p:cNvGrpSpPr/>
          <p:nvPr/>
        </p:nvGrpSpPr>
        <p:grpSpPr>
          <a:xfrm>
            <a:off x="-1059873" y="0"/>
            <a:ext cx="11263745" cy="6858000"/>
            <a:chOff x="-577989" y="246851"/>
            <a:chExt cx="10181826" cy="6001101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A0E87D28-2A2C-4BB8-E615-EA31F83C1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3955" y="5451983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FD3A652-1F5C-477B-2474-3BA3DB148D8F}"/>
                </a:ext>
              </a:extLst>
            </p:cNvPr>
            <p:cNvCxnSpPr>
              <a:cxnSpLocks/>
            </p:cNvCxnSpPr>
            <p:nvPr/>
          </p:nvCxnSpPr>
          <p:spPr>
            <a:xfrm>
              <a:off x="3502276" y="3086081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31E6FA4-9F1C-FE97-BF87-A31D14C51B5D}"/>
                </a:ext>
              </a:extLst>
            </p:cNvPr>
            <p:cNvCxnSpPr>
              <a:cxnSpLocks/>
            </p:cNvCxnSpPr>
            <p:nvPr/>
          </p:nvCxnSpPr>
          <p:spPr>
            <a:xfrm>
              <a:off x="7845956" y="4466558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7006076-BFF6-1916-7793-E1C80D1989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4095" y="4522598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4E48F89-FA4B-06B4-97B2-D72DD1E3788B}"/>
                </a:ext>
              </a:extLst>
            </p:cNvPr>
            <p:cNvCxnSpPr>
              <a:cxnSpLocks/>
            </p:cNvCxnSpPr>
            <p:nvPr/>
          </p:nvCxnSpPr>
          <p:spPr>
            <a:xfrm>
              <a:off x="4388275" y="4553303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253B84D-897C-F397-40DE-C24B569A22B4}"/>
                </a:ext>
              </a:extLst>
            </p:cNvPr>
            <p:cNvCxnSpPr>
              <a:cxnSpLocks/>
            </p:cNvCxnSpPr>
            <p:nvPr/>
          </p:nvCxnSpPr>
          <p:spPr>
            <a:xfrm>
              <a:off x="1016539" y="4495314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492F4CC-6D86-36A4-1566-B001FE9C979D}"/>
                </a:ext>
              </a:extLst>
            </p:cNvPr>
            <p:cNvCxnSpPr>
              <a:cxnSpLocks/>
            </p:cNvCxnSpPr>
            <p:nvPr/>
          </p:nvCxnSpPr>
          <p:spPr>
            <a:xfrm>
              <a:off x="8659367" y="3161078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8EF54AB-6AD1-DA07-226D-6A520B1DA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04393" y="3083474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C02AB6E-48A0-1937-5A11-A727A791ECEE}"/>
                </a:ext>
              </a:extLst>
            </p:cNvPr>
            <p:cNvCxnSpPr>
              <a:cxnSpLocks/>
            </p:cNvCxnSpPr>
            <p:nvPr/>
          </p:nvCxnSpPr>
          <p:spPr>
            <a:xfrm>
              <a:off x="5273827" y="3095521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4A21C9E-CE33-20D4-679B-20FC94AA43AF}"/>
                </a:ext>
              </a:extLst>
            </p:cNvPr>
            <p:cNvCxnSpPr>
              <a:cxnSpLocks/>
            </p:cNvCxnSpPr>
            <p:nvPr/>
          </p:nvCxnSpPr>
          <p:spPr>
            <a:xfrm>
              <a:off x="1873093" y="3029417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BEE7A16-DBF7-73C8-AC2E-92BC2DC6B64C}"/>
                </a:ext>
              </a:extLst>
            </p:cNvPr>
            <p:cNvCxnSpPr>
              <a:cxnSpLocks/>
            </p:cNvCxnSpPr>
            <p:nvPr/>
          </p:nvCxnSpPr>
          <p:spPr>
            <a:xfrm>
              <a:off x="217372" y="3123610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C5742AE-5BBE-A5EA-9FB3-234F479D1DC3}"/>
                </a:ext>
              </a:extLst>
            </p:cNvPr>
            <p:cNvCxnSpPr>
              <a:cxnSpLocks/>
            </p:cNvCxnSpPr>
            <p:nvPr/>
          </p:nvCxnSpPr>
          <p:spPr>
            <a:xfrm>
              <a:off x="4359883" y="1598709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99D0250-CA95-D85B-C72C-C3560611D3D1}"/>
                </a:ext>
              </a:extLst>
            </p:cNvPr>
            <p:cNvCxnSpPr>
              <a:cxnSpLocks/>
            </p:cNvCxnSpPr>
            <p:nvPr/>
          </p:nvCxnSpPr>
          <p:spPr>
            <a:xfrm>
              <a:off x="2664515" y="1608769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6B6893C-0F75-B395-B5E5-6299979DA740}"/>
                </a:ext>
              </a:extLst>
            </p:cNvPr>
            <p:cNvCxnSpPr>
              <a:cxnSpLocks/>
            </p:cNvCxnSpPr>
            <p:nvPr/>
          </p:nvCxnSpPr>
          <p:spPr>
            <a:xfrm>
              <a:off x="1121713" y="1656440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AC7382A-D9E3-5A15-F9AE-5551745FAFCE}"/>
                </a:ext>
              </a:extLst>
            </p:cNvPr>
            <p:cNvCxnSpPr>
              <a:cxnSpLocks/>
            </p:cNvCxnSpPr>
            <p:nvPr/>
          </p:nvCxnSpPr>
          <p:spPr>
            <a:xfrm>
              <a:off x="7815645" y="5415620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79AC5088-CB63-71A6-4AA4-EA99DDE13FE2}"/>
                </a:ext>
              </a:extLst>
            </p:cNvPr>
            <p:cNvCxnSpPr>
              <a:cxnSpLocks/>
            </p:cNvCxnSpPr>
            <p:nvPr/>
          </p:nvCxnSpPr>
          <p:spPr>
            <a:xfrm>
              <a:off x="6110435" y="5380456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46F8FFD-6984-8CF6-4B5A-628D004F86D8}"/>
                </a:ext>
              </a:extLst>
            </p:cNvPr>
            <p:cNvCxnSpPr>
              <a:cxnSpLocks/>
            </p:cNvCxnSpPr>
            <p:nvPr/>
          </p:nvCxnSpPr>
          <p:spPr>
            <a:xfrm>
              <a:off x="4293680" y="5303644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A390A5B-9ED4-F5F2-0F11-2061FCA1CD93}"/>
                </a:ext>
              </a:extLst>
            </p:cNvPr>
            <p:cNvCxnSpPr>
              <a:cxnSpLocks/>
            </p:cNvCxnSpPr>
            <p:nvPr/>
          </p:nvCxnSpPr>
          <p:spPr>
            <a:xfrm>
              <a:off x="2739556" y="5408240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A4680D9-348A-4746-10B4-009B34777DB7}"/>
                </a:ext>
              </a:extLst>
            </p:cNvPr>
            <p:cNvCxnSpPr>
              <a:cxnSpLocks/>
            </p:cNvCxnSpPr>
            <p:nvPr/>
          </p:nvCxnSpPr>
          <p:spPr>
            <a:xfrm>
              <a:off x="957667" y="5332162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3507BFDB-EDD4-100B-B55A-C29DF9621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7669" y="4859386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E54FDDF6-1ED0-295E-3CA3-980B6D029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8489" y="4915751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C9FD780C-307F-017C-1300-0D651993E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8373" y="4877691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A242C6C-8C06-E229-6A10-9FE1CB7AC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3118" y="4857551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9F2741C-2C0C-3527-B9B6-9F5F943B0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769" y="4752180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D22D8C3-AE95-CE74-72F2-E11AA1CE3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4021" y="3439462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7C272EB-14F0-6AEF-76A0-0D91F3179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5837" y="3448743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43309A04-8DB2-0D93-05B5-463E37BC2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7270" y="3420274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82811D6-FFBD-2A79-7404-041DCDB7F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4853" y="3430170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058AE94-34A7-124F-C956-842C087BA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413" y="3382060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93745752-A2D7-3609-7BB3-0FE7B1330E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551" y="3458985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AAA751C-5EF1-A95F-89FE-97D462291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1253" y="2011201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C4DBFA6-6459-BD57-1069-4C26272CB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227" y="2021786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9406551-20EB-64DE-02F1-857DDD05F8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9215" y="1944322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E8B96D2-20B4-B42C-482E-9DD840357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6319" y="1982066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CAF089A-BF93-16F1-3384-B637669DA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930" y="2020138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7BD2FD2-92E1-46E2-A378-10312B7D5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541" y="601214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6ACC90E-7F13-1EC2-73D2-79C9B3161A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2883" y="629945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C4038368-EF0E-2469-8D48-6C077652C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9362" y="649424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2377D35-0A11-537C-A331-8CC86F4D9B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1857" y="525463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6E7288C2-E527-692F-26C9-3835C1FBD5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7535" y="458255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F5F4B366-78B7-4162-161F-522B728C1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4444" y="573018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97851E7-B6DD-7E5D-FA72-830CB3B580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381" y="553721"/>
              <a:ext cx="889816" cy="58807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AA4D293-CC9F-89B7-B5A3-4260D36A0B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08703" y="5002054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F2E6C7D-A82D-4EF7-F198-D7DFD85CA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4132" y="4904604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5C78AD3-906D-4584-53A6-E4927E84D8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88654" y="4869232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25AD9716-0470-800B-7837-BAAC4BBE52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16892" y="4959825"/>
              <a:ext cx="824878" cy="39913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B887E56-307D-B0EA-9744-276489108E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50" y="4856939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C72264E2-C321-2269-850E-3A635582F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898" y="4800575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AEACAB55-9B0B-A2F9-A9B9-E3E042293D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83595" y="3466963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E53F73E-0DFC-ECE8-394F-3A6FF75A92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8288" y="3467104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62B3E21-4F8D-931F-941B-EBAAF50FCA11}"/>
                </a:ext>
              </a:extLst>
            </p:cNvPr>
            <p:cNvCxnSpPr>
              <a:cxnSpLocks/>
            </p:cNvCxnSpPr>
            <p:nvPr/>
          </p:nvCxnSpPr>
          <p:spPr>
            <a:xfrm>
              <a:off x="4369760" y="2635361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79B7BAA-C681-FCD0-DC56-4EFFD75B25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8584" y="3476625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FA8C132-E301-C27E-88E2-5FEE0FA5DB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89240" y="3458295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62648E6-A4AF-EB95-29AC-09AC8911F7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7837" y="3467694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841110C3-BE5A-3649-53D5-4C76BCFBFB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80420" y="2086016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AD151908-1BBE-2928-23E4-0DF161481D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6233" y="2036437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00B8B627-0AEE-E26E-0C01-3A8391CC36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3106" y="1990819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905BEC-1AC6-C06F-A473-89C66419E9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8525" y="1999897"/>
              <a:ext cx="815313" cy="53197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E4789F1-F7C4-AE29-F17C-660A36851F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754" y="2009894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8E0629E-C08C-F161-08A9-65EC8000C0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8503" y="1991229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49A99771-5EC4-C56F-5E02-A3133EF427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6477" y="610697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2D2B2FA-C347-4A6F-744E-550A9161FE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1673" y="552364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7AC2875-77E7-EB59-E1A0-D5C0A4CF21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5235" y="581455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859D9CD-DCF5-BFD7-5001-E4320A468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577989" y="562723"/>
              <a:ext cx="761867" cy="57988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BB670E7-9E56-69FA-6493-ACFEF862B9BA}"/>
                </a:ext>
              </a:extLst>
            </p:cNvPr>
            <p:cNvCxnSpPr>
              <a:cxnSpLocks/>
            </p:cNvCxnSpPr>
            <p:nvPr/>
          </p:nvCxnSpPr>
          <p:spPr>
            <a:xfrm>
              <a:off x="8664223" y="4074164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321D9A8-5B5E-E9AA-4791-43C8AA95461E}"/>
                </a:ext>
              </a:extLst>
            </p:cNvPr>
            <p:cNvCxnSpPr>
              <a:cxnSpLocks/>
            </p:cNvCxnSpPr>
            <p:nvPr/>
          </p:nvCxnSpPr>
          <p:spPr>
            <a:xfrm>
              <a:off x="6909885" y="4027534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E7E7BC2-CFA9-FC1C-1D99-390DD47F4515}"/>
                </a:ext>
              </a:extLst>
            </p:cNvPr>
            <p:cNvCxnSpPr>
              <a:cxnSpLocks/>
            </p:cNvCxnSpPr>
            <p:nvPr/>
          </p:nvCxnSpPr>
          <p:spPr>
            <a:xfrm>
              <a:off x="5281338" y="4045032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4F7C8E-A2A0-1883-426F-6A933C36456D}"/>
                </a:ext>
              </a:extLst>
            </p:cNvPr>
            <p:cNvCxnSpPr>
              <a:cxnSpLocks/>
            </p:cNvCxnSpPr>
            <p:nvPr/>
          </p:nvCxnSpPr>
          <p:spPr>
            <a:xfrm>
              <a:off x="3499960" y="3998038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D883F74-5042-D6D5-6040-3CDA412C4C3B}"/>
                </a:ext>
              </a:extLst>
            </p:cNvPr>
            <p:cNvCxnSpPr>
              <a:cxnSpLocks/>
            </p:cNvCxnSpPr>
            <p:nvPr/>
          </p:nvCxnSpPr>
          <p:spPr>
            <a:xfrm>
              <a:off x="1861557" y="3988290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BCFE7E4-9EC0-83D3-3CA9-D61ECE97BAFA}"/>
                </a:ext>
              </a:extLst>
            </p:cNvPr>
            <p:cNvCxnSpPr>
              <a:cxnSpLocks/>
            </p:cNvCxnSpPr>
            <p:nvPr/>
          </p:nvCxnSpPr>
          <p:spPr>
            <a:xfrm>
              <a:off x="213934" y="3969553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48F64B86-33A8-92C3-D40D-D5D43E15DF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9933" y="2539623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F977D9A-719E-A73E-4F7F-233D3EAA4C2D}"/>
                </a:ext>
              </a:extLst>
            </p:cNvPr>
            <p:cNvCxnSpPr>
              <a:cxnSpLocks/>
            </p:cNvCxnSpPr>
            <p:nvPr/>
          </p:nvCxnSpPr>
          <p:spPr>
            <a:xfrm>
              <a:off x="2633354" y="2589977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56275EE7-26B7-6866-0F23-907179AF53D8}"/>
                </a:ext>
              </a:extLst>
            </p:cNvPr>
            <p:cNvCxnSpPr>
              <a:cxnSpLocks/>
            </p:cNvCxnSpPr>
            <p:nvPr/>
          </p:nvCxnSpPr>
          <p:spPr>
            <a:xfrm>
              <a:off x="4331594" y="2625962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4F6B83A-342F-A596-72D8-0F4147E2D631}"/>
                </a:ext>
              </a:extLst>
            </p:cNvPr>
            <p:cNvCxnSpPr>
              <a:cxnSpLocks/>
            </p:cNvCxnSpPr>
            <p:nvPr/>
          </p:nvCxnSpPr>
          <p:spPr>
            <a:xfrm>
              <a:off x="6130678" y="2629336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8D72EE9-6D65-9225-13EE-F07E88C66CD5}"/>
                </a:ext>
              </a:extLst>
            </p:cNvPr>
            <p:cNvCxnSpPr>
              <a:cxnSpLocks/>
            </p:cNvCxnSpPr>
            <p:nvPr/>
          </p:nvCxnSpPr>
          <p:spPr>
            <a:xfrm>
              <a:off x="7806092" y="2597487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2B42255-AE5F-96C1-312B-E6197B7E4DF4}"/>
                </a:ext>
              </a:extLst>
            </p:cNvPr>
            <p:cNvCxnSpPr>
              <a:cxnSpLocks/>
            </p:cNvCxnSpPr>
            <p:nvPr/>
          </p:nvCxnSpPr>
          <p:spPr>
            <a:xfrm>
              <a:off x="8654674" y="1226199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8CFAA15-9CC9-6BDF-0685-5756315B728C}"/>
                </a:ext>
              </a:extLst>
            </p:cNvPr>
            <p:cNvCxnSpPr>
              <a:cxnSpLocks/>
            </p:cNvCxnSpPr>
            <p:nvPr/>
          </p:nvCxnSpPr>
          <p:spPr>
            <a:xfrm>
              <a:off x="6920076" y="1121871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B9E7338-2CEB-3968-741C-3148C323C619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99" y="1168463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44AB0A2-27E5-D40C-DB2C-5A843F2FF775}"/>
                </a:ext>
              </a:extLst>
            </p:cNvPr>
            <p:cNvCxnSpPr>
              <a:cxnSpLocks/>
            </p:cNvCxnSpPr>
            <p:nvPr/>
          </p:nvCxnSpPr>
          <p:spPr>
            <a:xfrm>
              <a:off x="5215621" y="1197496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E31B754-E314-BAD8-63E7-FCC5FD48DE5B}"/>
                </a:ext>
              </a:extLst>
            </p:cNvPr>
            <p:cNvCxnSpPr>
              <a:cxnSpLocks/>
            </p:cNvCxnSpPr>
            <p:nvPr/>
          </p:nvCxnSpPr>
          <p:spPr>
            <a:xfrm>
              <a:off x="1880662" y="1207447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B85FAD-9236-FCD8-BDA7-2039A8D1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94895" y="1198467"/>
              <a:ext cx="19106" cy="8323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459CA8D-791C-F342-646E-F47C28F3A567}"/>
                </a:ext>
              </a:extLst>
            </p:cNvPr>
            <p:cNvCxnSpPr>
              <a:cxnSpLocks/>
            </p:cNvCxnSpPr>
            <p:nvPr/>
          </p:nvCxnSpPr>
          <p:spPr>
            <a:xfrm>
              <a:off x="187795" y="266092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AFA715E-062F-1CCE-AAAB-EC1655C62A77}"/>
                </a:ext>
              </a:extLst>
            </p:cNvPr>
            <p:cNvCxnSpPr>
              <a:cxnSpLocks/>
            </p:cNvCxnSpPr>
            <p:nvPr/>
          </p:nvCxnSpPr>
          <p:spPr>
            <a:xfrm>
              <a:off x="6160855" y="1684344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2336938-B36F-F746-6CE2-37894F1D6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313" y="5471017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1E1686F-B6D3-4CB0-2C36-E31273F5D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6944" y="5413763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C4CD838-F11A-2B8B-4096-4621B493E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1220" y="5451984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DD8E0F1-B102-6EA8-B56B-D1328EC3E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5505" y="5471017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275E016-C610-B2D4-CFAF-C2AC57308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376" y="5395397"/>
              <a:ext cx="798972" cy="577139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BC4DE9D-DFC5-276D-2A5D-E3480CC28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930" y="4069189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8DAF89-B341-0943-C7DA-63CDFEE36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3390" y="4022035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0F2D586-7C12-FFD4-E17A-3EBF2A2C87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7977" y="4012000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7B6EE5-6372-5798-ED4E-30E9D6772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6246" y="3954890"/>
              <a:ext cx="818267" cy="4888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3C3642D-5C6F-B102-0FC0-F6FC0BB14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4969" y="3996439"/>
              <a:ext cx="739190" cy="460289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8F377F4-D156-BDF0-F858-88F625555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168" y="2611556"/>
              <a:ext cx="755308" cy="417458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7AD6845-6DEA-2DD2-789E-4C4DD9E77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744" y="2572599"/>
              <a:ext cx="859898" cy="51314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0F68EC5-28D7-9C56-C024-4F3FA52749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6224" y="2564850"/>
              <a:ext cx="859898" cy="51314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2D4477E-C673-2838-7D8D-9C6E3F3C8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1664" y="2571348"/>
              <a:ext cx="859898" cy="51314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3E7644D-13B2-63D4-5938-C65EE2978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5696" y="2629822"/>
              <a:ext cx="859898" cy="51314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09CC745-74B6-1BA1-1F60-44F85D298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7285" y="1180867"/>
              <a:ext cx="924198" cy="577031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C2D81A6-64D3-D607-DBA4-860A96EEA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6312" y="1144139"/>
              <a:ext cx="924198" cy="577031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6C49349-3250-0E96-9A34-FF39968A8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143" y="1143132"/>
              <a:ext cx="924198" cy="577031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36796F4-1E7F-8BF9-C620-E4450854FA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5586" y="1048936"/>
              <a:ext cx="924198" cy="577031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578BD8B-713E-4874-82FD-1F40C639F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720" y="1182010"/>
              <a:ext cx="859898" cy="51314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EFB9466-2306-2FAD-97E0-17AE88CD65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189" y="2572222"/>
              <a:ext cx="924198" cy="577031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C78A4A7-9372-938C-79AF-A033D48A79D6}"/>
                </a:ext>
              </a:extLst>
            </p:cNvPr>
            <p:cNvCxnSpPr>
              <a:cxnSpLocks/>
            </p:cNvCxnSpPr>
            <p:nvPr/>
          </p:nvCxnSpPr>
          <p:spPr>
            <a:xfrm>
              <a:off x="7804662" y="1694562"/>
              <a:ext cx="13426" cy="918095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33C7078-1E6D-B6A9-AC96-9AB40133AF23}"/>
                </a:ext>
              </a:extLst>
            </p:cNvPr>
            <p:cNvCxnSpPr>
              <a:cxnSpLocks/>
            </p:cNvCxnSpPr>
            <p:nvPr/>
          </p:nvCxnSpPr>
          <p:spPr>
            <a:xfrm>
              <a:off x="3510925" y="2051014"/>
              <a:ext cx="849992" cy="485369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C21697-2C59-3575-0AF1-828880C2202F}"/>
                </a:ext>
              </a:extLst>
            </p:cNvPr>
            <p:cNvCxnSpPr>
              <a:cxnSpLocks/>
            </p:cNvCxnSpPr>
            <p:nvPr/>
          </p:nvCxnSpPr>
          <p:spPr>
            <a:xfrm>
              <a:off x="6160855" y="5459479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176C87A-EE6F-7015-AA19-3C2D2A52FE18}"/>
                </a:ext>
              </a:extLst>
            </p:cNvPr>
            <p:cNvCxnSpPr>
              <a:cxnSpLocks/>
            </p:cNvCxnSpPr>
            <p:nvPr/>
          </p:nvCxnSpPr>
          <p:spPr>
            <a:xfrm>
              <a:off x="4396232" y="5442210"/>
              <a:ext cx="849992" cy="485369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94094A-C863-07CB-2FA9-3F42B2B8A6AC}"/>
                </a:ext>
              </a:extLst>
            </p:cNvPr>
            <p:cNvCxnSpPr>
              <a:cxnSpLocks/>
            </p:cNvCxnSpPr>
            <p:nvPr/>
          </p:nvCxnSpPr>
          <p:spPr>
            <a:xfrm>
              <a:off x="2729681" y="5395398"/>
              <a:ext cx="849992" cy="485369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EFCDEE5-C64A-2A9B-5164-4B04A5CC8940}"/>
                </a:ext>
              </a:extLst>
            </p:cNvPr>
            <p:cNvCxnSpPr>
              <a:cxnSpLocks/>
            </p:cNvCxnSpPr>
            <p:nvPr/>
          </p:nvCxnSpPr>
          <p:spPr>
            <a:xfrm>
              <a:off x="996891" y="5388350"/>
              <a:ext cx="849992" cy="485369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5110726-2BE5-23AB-C1CC-B8B7A7A991C2}"/>
                </a:ext>
              </a:extLst>
            </p:cNvPr>
            <p:cNvCxnSpPr>
              <a:cxnSpLocks/>
            </p:cNvCxnSpPr>
            <p:nvPr/>
          </p:nvCxnSpPr>
          <p:spPr>
            <a:xfrm>
              <a:off x="8738800" y="4065466"/>
              <a:ext cx="849992" cy="485369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9476B54-BADC-48E4-E5B5-333BB7AC54BD}"/>
                </a:ext>
              </a:extLst>
            </p:cNvPr>
            <p:cNvCxnSpPr>
              <a:cxnSpLocks/>
            </p:cNvCxnSpPr>
            <p:nvPr/>
          </p:nvCxnSpPr>
          <p:spPr>
            <a:xfrm>
              <a:off x="6961057" y="4052340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282B80-7BF2-9447-D89C-2717449451DA}"/>
                </a:ext>
              </a:extLst>
            </p:cNvPr>
            <p:cNvCxnSpPr>
              <a:cxnSpLocks/>
            </p:cNvCxnSpPr>
            <p:nvPr/>
          </p:nvCxnSpPr>
          <p:spPr>
            <a:xfrm>
              <a:off x="5263302" y="4052341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784DE8-3601-08C5-9B77-CFC79E97D67D}"/>
                </a:ext>
              </a:extLst>
            </p:cNvPr>
            <p:cNvCxnSpPr>
              <a:cxnSpLocks/>
            </p:cNvCxnSpPr>
            <p:nvPr/>
          </p:nvCxnSpPr>
          <p:spPr>
            <a:xfrm>
              <a:off x="3510984" y="4004962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BEE88B-B1CC-B95D-A602-B704ED2D7091}"/>
                </a:ext>
              </a:extLst>
            </p:cNvPr>
            <p:cNvCxnSpPr>
              <a:cxnSpLocks/>
            </p:cNvCxnSpPr>
            <p:nvPr/>
          </p:nvCxnSpPr>
          <p:spPr>
            <a:xfrm>
              <a:off x="1843780" y="3928835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2DF11-6D91-AE3D-16EE-B08063055311}"/>
                </a:ext>
              </a:extLst>
            </p:cNvPr>
            <p:cNvCxnSpPr>
              <a:cxnSpLocks/>
            </p:cNvCxnSpPr>
            <p:nvPr/>
          </p:nvCxnSpPr>
          <p:spPr>
            <a:xfrm>
              <a:off x="253063" y="4033300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DF069B-352F-7A94-84C1-D9B2FBADF38A}"/>
                </a:ext>
              </a:extLst>
            </p:cNvPr>
            <p:cNvCxnSpPr>
              <a:cxnSpLocks/>
            </p:cNvCxnSpPr>
            <p:nvPr/>
          </p:nvCxnSpPr>
          <p:spPr>
            <a:xfrm>
              <a:off x="7785068" y="2577601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B383E0-B47C-B075-1BC6-5DAF65470102}"/>
                </a:ext>
              </a:extLst>
            </p:cNvPr>
            <p:cNvCxnSpPr>
              <a:cxnSpLocks/>
            </p:cNvCxnSpPr>
            <p:nvPr/>
          </p:nvCxnSpPr>
          <p:spPr>
            <a:xfrm>
              <a:off x="6129541" y="2527923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D8178A-FF61-D994-F4E2-290977D826DD}"/>
                </a:ext>
              </a:extLst>
            </p:cNvPr>
            <p:cNvCxnSpPr>
              <a:cxnSpLocks/>
            </p:cNvCxnSpPr>
            <p:nvPr/>
          </p:nvCxnSpPr>
          <p:spPr>
            <a:xfrm>
              <a:off x="4377324" y="2556479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9A0329-F572-E767-77F1-8787260EF0A7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96" y="2595310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DAE78B-9CD9-C751-EA1E-D3ED3B04AFFA}"/>
                </a:ext>
              </a:extLst>
            </p:cNvPr>
            <p:cNvCxnSpPr>
              <a:cxnSpLocks/>
            </p:cNvCxnSpPr>
            <p:nvPr/>
          </p:nvCxnSpPr>
          <p:spPr>
            <a:xfrm>
              <a:off x="1109716" y="2565946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9104842-5599-4303-0E63-F5B9574C37BF}"/>
                </a:ext>
              </a:extLst>
            </p:cNvPr>
            <p:cNvCxnSpPr>
              <a:cxnSpLocks/>
            </p:cNvCxnSpPr>
            <p:nvPr/>
          </p:nvCxnSpPr>
          <p:spPr>
            <a:xfrm>
              <a:off x="8682390" y="1185710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25D6942-E763-3005-8582-348AC0C736E4}"/>
                </a:ext>
              </a:extLst>
            </p:cNvPr>
            <p:cNvCxnSpPr>
              <a:cxnSpLocks/>
            </p:cNvCxnSpPr>
            <p:nvPr/>
          </p:nvCxnSpPr>
          <p:spPr>
            <a:xfrm>
              <a:off x="6910702" y="1146632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BBCFE5-9DE7-85F4-430C-3D94FF563D81}"/>
                </a:ext>
              </a:extLst>
            </p:cNvPr>
            <p:cNvCxnSpPr>
              <a:cxnSpLocks/>
            </p:cNvCxnSpPr>
            <p:nvPr/>
          </p:nvCxnSpPr>
          <p:spPr>
            <a:xfrm>
              <a:off x="5215624" y="1203935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BB87AB-E48A-1B11-9E9D-ADA76223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548515" y="1138190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64061E-E3E4-27FA-8DB1-74445018D41F}"/>
                </a:ext>
              </a:extLst>
            </p:cNvPr>
            <p:cNvCxnSpPr>
              <a:cxnSpLocks/>
            </p:cNvCxnSpPr>
            <p:nvPr/>
          </p:nvCxnSpPr>
          <p:spPr>
            <a:xfrm>
              <a:off x="1891384" y="1195159"/>
              <a:ext cx="849992" cy="485369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32B26C-BC0C-D45A-51FB-3E24F6CAD5FF}"/>
                </a:ext>
              </a:extLst>
            </p:cNvPr>
            <p:cNvCxnSpPr>
              <a:cxnSpLocks/>
            </p:cNvCxnSpPr>
            <p:nvPr/>
          </p:nvCxnSpPr>
          <p:spPr>
            <a:xfrm>
              <a:off x="319696" y="1203935"/>
              <a:ext cx="849992" cy="485369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BEAACFB-E8AC-0C0A-81FE-2FAD609C37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97990" y="4986340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7FF9DE4-0B11-A5EF-2ACD-A378E0920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6935" y="4911480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2CEC246-A67C-0143-7A8C-06B830729C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0785" y="4929745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565563A-0B20-C8B1-DB49-E472131EF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8628" y="4900938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A787356-C618-42F8-D8BF-226303A2FD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785" y="4918207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BAF9A58-6264-31E0-F83D-F4EC03B948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8503" y="4911480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F1A9328-0CAC-0571-C0C4-5831F7F08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3125" y="4550342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BD13176-8346-B0E0-0799-A674D177F6B3}"/>
                </a:ext>
              </a:extLst>
            </p:cNvPr>
            <p:cNvCxnSpPr>
              <a:cxnSpLocks/>
            </p:cNvCxnSpPr>
            <p:nvPr/>
          </p:nvCxnSpPr>
          <p:spPr>
            <a:xfrm>
              <a:off x="7870507" y="4540010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54E325C-45FA-6345-B518-C4D76B3F2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8848" y="4493078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DA020D7-6AC9-2683-49CF-05BCCBC35A0A}"/>
                </a:ext>
              </a:extLst>
            </p:cNvPr>
            <p:cNvCxnSpPr>
              <a:cxnSpLocks/>
            </p:cNvCxnSpPr>
            <p:nvPr/>
          </p:nvCxnSpPr>
          <p:spPr>
            <a:xfrm>
              <a:off x="6058675" y="4511060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9891C3-2BC5-AE4F-ED6C-75D08A288E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4290" y="4503270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9A7C47-4DBA-625C-1E3D-BB8748266D9D}"/>
                </a:ext>
              </a:extLst>
            </p:cNvPr>
            <p:cNvCxnSpPr>
              <a:cxnSpLocks/>
            </p:cNvCxnSpPr>
            <p:nvPr/>
          </p:nvCxnSpPr>
          <p:spPr>
            <a:xfrm>
              <a:off x="4326136" y="4550036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4CBCBDC-35B8-676B-AE46-CEF00CB554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9656" y="4503270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117C18-C3FA-1E6D-3306-48FEB504ACEC}"/>
                </a:ext>
              </a:extLst>
            </p:cNvPr>
            <p:cNvCxnSpPr>
              <a:cxnSpLocks/>
            </p:cNvCxnSpPr>
            <p:nvPr/>
          </p:nvCxnSpPr>
          <p:spPr>
            <a:xfrm>
              <a:off x="2687959" y="4414204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7666342-2CAA-8430-0074-5BF9F6798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5463" y="4408687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22C158F-807C-146F-760A-BCF95648E088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53" y="4466558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E112C22-8C1D-6A65-A25E-FE539ECB9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342" y="4407664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5370699-6CFA-F2B7-331E-F8285E8377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1898" y="3407788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D9FD607-1605-B7F1-1BBA-EF5AF24D75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79266" y="3459801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8667613-989C-DDFD-F996-973E322B78B1}"/>
                </a:ext>
              </a:extLst>
            </p:cNvPr>
            <p:cNvCxnSpPr>
              <a:cxnSpLocks/>
            </p:cNvCxnSpPr>
            <p:nvPr/>
          </p:nvCxnSpPr>
          <p:spPr>
            <a:xfrm>
              <a:off x="3430691" y="3006254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07A1867-B86A-DAEA-5FDD-2A3468C426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8120" y="3362086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0D3CAE8-8A35-C311-6238-0A5EFD1F5C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8742" y="3455167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480EE94-A420-CEC5-7045-876FCC55B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6482" y="3388195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FB5A905-F698-43BA-A8F0-93529F914F25}"/>
                </a:ext>
              </a:extLst>
            </p:cNvPr>
            <p:cNvCxnSpPr>
              <a:cxnSpLocks/>
            </p:cNvCxnSpPr>
            <p:nvPr/>
          </p:nvCxnSpPr>
          <p:spPr>
            <a:xfrm>
              <a:off x="8649367" y="3092272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56DE20-51CB-68C2-9411-C020D0E34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4497" y="3027965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A3BF23-43AC-E2E8-E92B-18A82F3FDDCC}"/>
                </a:ext>
              </a:extLst>
            </p:cNvPr>
            <p:cNvCxnSpPr>
              <a:cxnSpLocks/>
            </p:cNvCxnSpPr>
            <p:nvPr/>
          </p:nvCxnSpPr>
          <p:spPr>
            <a:xfrm>
              <a:off x="6916724" y="3044608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0AE5778-3C2A-2852-60E8-C19A09059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1001" y="3007973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DD9EB51-AAA8-B32A-D2F2-E4E4637F35F4}"/>
                </a:ext>
              </a:extLst>
            </p:cNvPr>
            <p:cNvCxnSpPr>
              <a:cxnSpLocks/>
            </p:cNvCxnSpPr>
            <p:nvPr/>
          </p:nvCxnSpPr>
          <p:spPr>
            <a:xfrm>
              <a:off x="5308256" y="3034960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7673A1-7B14-B6F9-56C9-F201380108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7323" y="2989897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E793FB-3556-56F8-FFF1-075F17BED5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5018" y="3026778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244F25E-B5E9-E57E-2E30-8C90BC7E31D7}"/>
                </a:ext>
              </a:extLst>
            </p:cNvPr>
            <p:cNvCxnSpPr>
              <a:cxnSpLocks/>
            </p:cNvCxnSpPr>
            <p:nvPr/>
          </p:nvCxnSpPr>
          <p:spPr>
            <a:xfrm>
              <a:off x="1868456" y="3034960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35D63C5-6E60-B92A-4697-899EB2692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771" y="2949761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B96B83B-8491-BCBB-E337-BC0115618F17}"/>
                </a:ext>
              </a:extLst>
            </p:cNvPr>
            <p:cNvCxnSpPr>
              <a:cxnSpLocks/>
            </p:cNvCxnSpPr>
            <p:nvPr/>
          </p:nvCxnSpPr>
          <p:spPr>
            <a:xfrm>
              <a:off x="125840" y="3110183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192B4-3273-41B9-3B03-C36471C7B7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9270" y="2124218"/>
              <a:ext cx="24038" cy="93151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55D59F8-5B6C-AFDA-1992-47C38CBB80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8792" y="2018724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E70775F-379C-9129-FD12-1C981B6B90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4461" y="1933696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A7BBAC5-D057-E742-D268-3BE4FCC3F2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7617" y="1973194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8B9D8D8-0296-5874-9336-8BA9B5E68F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2424" y="1981134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1983B9C-9D4C-FA46-AB2F-A96E56B8B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3125" y="1625549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89F577-DDE3-CB2B-AADA-F21B602DE4E4}"/>
                </a:ext>
              </a:extLst>
            </p:cNvPr>
            <p:cNvCxnSpPr>
              <a:cxnSpLocks/>
            </p:cNvCxnSpPr>
            <p:nvPr/>
          </p:nvCxnSpPr>
          <p:spPr>
            <a:xfrm>
              <a:off x="7726534" y="1663883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F2E170-CB16-2216-C412-FA4FB0F1C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4360" y="1607433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DCD287-30B7-C0F8-82ED-C965A7C290EF}"/>
                </a:ext>
              </a:extLst>
            </p:cNvPr>
            <p:cNvCxnSpPr>
              <a:cxnSpLocks/>
            </p:cNvCxnSpPr>
            <p:nvPr/>
          </p:nvCxnSpPr>
          <p:spPr>
            <a:xfrm>
              <a:off x="6163652" y="1682690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F1B455E-31E6-21F2-D443-9E435CEAA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4770" y="1673978"/>
              <a:ext cx="936839" cy="41542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089BD15-42A6-139E-637C-05C54B649F38}"/>
                </a:ext>
              </a:extLst>
            </p:cNvPr>
            <p:cNvCxnSpPr>
              <a:cxnSpLocks/>
            </p:cNvCxnSpPr>
            <p:nvPr/>
          </p:nvCxnSpPr>
          <p:spPr>
            <a:xfrm>
              <a:off x="4364682" y="1577605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6A3DA5F-944A-D33A-C0CA-1F7FA96A4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3384" y="1646032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184036D-AEB0-81CB-E052-9719EB857780}"/>
                </a:ext>
              </a:extLst>
            </p:cNvPr>
            <p:cNvCxnSpPr>
              <a:cxnSpLocks/>
            </p:cNvCxnSpPr>
            <p:nvPr/>
          </p:nvCxnSpPr>
          <p:spPr>
            <a:xfrm>
              <a:off x="2678097" y="1625592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9193CE5-D319-DC5F-2807-04E0F29183E8}"/>
                </a:ext>
              </a:extLst>
            </p:cNvPr>
            <p:cNvCxnSpPr>
              <a:cxnSpLocks/>
              <a:endCxn id="70" idx="5"/>
            </p:cNvCxnSpPr>
            <p:nvPr/>
          </p:nvCxnSpPr>
          <p:spPr>
            <a:xfrm flipV="1">
              <a:off x="1939027" y="1606072"/>
              <a:ext cx="825221" cy="51371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8B9899B-928C-6965-EF36-37765CF7118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479" y="1672949"/>
              <a:ext cx="895848" cy="51554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19EDCE4-CE78-C554-76A7-C7F5F14499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345" y="2067823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721717-EBCC-7D6A-98E5-43EE47FA2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528" y="1579103"/>
              <a:ext cx="852647" cy="54987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D1D167-10CF-1CC7-9D1C-7A7154AA1B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5578" y="466296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73FAA92-A680-795A-A601-3E5A8F15CC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5824" y="456460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850EE98-6FD8-CA9D-1929-6C950551B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0291" y="515152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E0481A3-4F9F-CBF0-5689-86214A81E5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6679" y="523047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DBC3DB-9185-1846-FC8B-AD37491BA24E}"/>
                </a:ext>
              </a:extLst>
            </p:cNvPr>
            <p:cNvSpPr/>
            <p:nvPr/>
          </p:nvSpPr>
          <p:spPr>
            <a:xfrm>
              <a:off x="2511265" y="2394957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1BE0C3-28F1-C604-2718-D55891C1A521}"/>
                </a:ext>
              </a:extLst>
            </p:cNvPr>
            <p:cNvSpPr/>
            <p:nvPr/>
          </p:nvSpPr>
          <p:spPr>
            <a:xfrm>
              <a:off x="1714797" y="1042408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B7CE34A-C5C4-DDB4-0ACC-D7AF7F9F607B}"/>
                </a:ext>
              </a:extLst>
            </p:cNvPr>
            <p:cNvSpPr/>
            <p:nvPr/>
          </p:nvSpPr>
          <p:spPr>
            <a:xfrm>
              <a:off x="3396425" y="964606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0887D3C-A595-7828-CEAF-25AB514E2600}"/>
                </a:ext>
              </a:extLst>
            </p:cNvPr>
            <p:cNvSpPr/>
            <p:nvPr/>
          </p:nvSpPr>
          <p:spPr>
            <a:xfrm>
              <a:off x="5067988" y="1020921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5F9C7D-F0E5-775B-D3EC-041EB44B9141}"/>
                </a:ext>
              </a:extLst>
            </p:cNvPr>
            <p:cNvSpPr/>
            <p:nvPr/>
          </p:nvSpPr>
          <p:spPr>
            <a:xfrm>
              <a:off x="6759793" y="1002787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CF2D98-0470-9D16-BCAD-5673339DDD4F}"/>
                </a:ext>
              </a:extLst>
            </p:cNvPr>
            <p:cNvSpPr/>
            <p:nvPr/>
          </p:nvSpPr>
          <p:spPr>
            <a:xfrm>
              <a:off x="8484104" y="997723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0A6C3C-D133-3F39-FDC9-3C89C67F4DAA}"/>
                </a:ext>
              </a:extLst>
            </p:cNvPr>
            <p:cNvSpPr/>
            <p:nvPr/>
          </p:nvSpPr>
          <p:spPr>
            <a:xfrm>
              <a:off x="4223901" y="2392015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4CA639B-DC51-2537-34B5-1D58D2B22D08}"/>
                </a:ext>
              </a:extLst>
            </p:cNvPr>
            <p:cNvSpPr/>
            <p:nvPr/>
          </p:nvSpPr>
          <p:spPr>
            <a:xfrm>
              <a:off x="5988744" y="2400964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17DC928-299C-A900-21E6-B75A596356EC}"/>
                </a:ext>
              </a:extLst>
            </p:cNvPr>
            <p:cNvSpPr/>
            <p:nvPr/>
          </p:nvSpPr>
          <p:spPr>
            <a:xfrm>
              <a:off x="7641545" y="2394956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76389-175E-0FB9-E67C-AEFC40AF744E}"/>
                </a:ext>
              </a:extLst>
            </p:cNvPr>
            <p:cNvSpPr/>
            <p:nvPr/>
          </p:nvSpPr>
          <p:spPr>
            <a:xfrm>
              <a:off x="41635" y="993021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5F1B02A-880E-E9A8-BD21-FF84F640CD70}"/>
                </a:ext>
              </a:extLst>
            </p:cNvPr>
            <p:cNvSpPr/>
            <p:nvPr/>
          </p:nvSpPr>
          <p:spPr>
            <a:xfrm>
              <a:off x="935724" y="2402671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D5CEAB-362A-99D9-61B3-E2B141E72B1B}"/>
                </a:ext>
              </a:extLst>
            </p:cNvPr>
            <p:cNvSpPr/>
            <p:nvPr/>
          </p:nvSpPr>
          <p:spPr>
            <a:xfrm>
              <a:off x="6753018" y="3864833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966D29-23C7-7628-BC31-C0A690324ACF}"/>
                </a:ext>
              </a:extLst>
            </p:cNvPr>
            <p:cNvSpPr/>
            <p:nvPr/>
          </p:nvSpPr>
          <p:spPr>
            <a:xfrm>
              <a:off x="5098634" y="3838135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A0767DF-E7C4-CEB0-8FED-00722D1DD6E9}"/>
                </a:ext>
              </a:extLst>
            </p:cNvPr>
            <p:cNvSpPr/>
            <p:nvPr/>
          </p:nvSpPr>
          <p:spPr>
            <a:xfrm>
              <a:off x="3344549" y="3814101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DFC8C27-A209-2747-D7E9-494C40D2733F}"/>
                </a:ext>
              </a:extLst>
            </p:cNvPr>
            <p:cNvSpPr/>
            <p:nvPr/>
          </p:nvSpPr>
          <p:spPr>
            <a:xfrm>
              <a:off x="1706400" y="3768607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740ABE-B11C-44E0-7603-0D27B3C8A2F3}"/>
                </a:ext>
              </a:extLst>
            </p:cNvPr>
            <p:cNvSpPr/>
            <p:nvPr/>
          </p:nvSpPr>
          <p:spPr>
            <a:xfrm>
              <a:off x="7679201" y="5248723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98EA78C-C4D1-34D0-5A59-C059F2F1789D}"/>
                </a:ext>
              </a:extLst>
            </p:cNvPr>
            <p:cNvSpPr/>
            <p:nvPr/>
          </p:nvSpPr>
          <p:spPr>
            <a:xfrm>
              <a:off x="5921178" y="5223477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9A4253A-6365-4B28-57BD-104FDA2EE670}"/>
                </a:ext>
              </a:extLst>
            </p:cNvPr>
            <p:cNvSpPr/>
            <p:nvPr/>
          </p:nvSpPr>
          <p:spPr>
            <a:xfrm>
              <a:off x="4232377" y="5248724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B78C72-480E-7B60-DD63-DB6E04D4720C}"/>
                </a:ext>
              </a:extLst>
            </p:cNvPr>
            <p:cNvSpPr/>
            <p:nvPr/>
          </p:nvSpPr>
          <p:spPr>
            <a:xfrm>
              <a:off x="2600597" y="5223478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365D3C7-F506-4F7E-3594-E6C476A6A3A3}"/>
                </a:ext>
              </a:extLst>
            </p:cNvPr>
            <p:cNvSpPr/>
            <p:nvPr/>
          </p:nvSpPr>
          <p:spPr>
            <a:xfrm>
              <a:off x="829477" y="5225082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2B49170-C2E6-D5AC-9384-C8D8A8F843F7}"/>
                </a:ext>
              </a:extLst>
            </p:cNvPr>
            <p:cNvSpPr/>
            <p:nvPr/>
          </p:nvSpPr>
          <p:spPr>
            <a:xfrm>
              <a:off x="8518765" y="3855755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B65A7175-A4B1-5255-FAE7-8BF76E72812C}"/>
                </a:ext>
              </a:extLst>
            </p:cNvPr>
            <p:cNvSpPr/>
            <p:nvPr/>
          </p:nvSpPr>
          <p:spPr>
            <a:xfrm>
              <a:off x="3326213" y="1859331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B4BA457-67DA-1A43-606A-572CDF3025DB}"/>
                </a:ext>
              </a:extLst>
            </p:cNvPr>
            <p:cNvSpPr/>
            <p:nvPr/>
          </p:nvSpPr>
          <p:spPr>
            <a:xfrm>
              <a:off x="1684897" y="4716027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BABC26D-3A25-1A6D-19CD-EA989E84FBA5}"/>
                </a:ext>
              </a:extLst>
            </p:cNvPr>
            <p:cNvSpPr/>
            <p:nvPr/>
          </p:nvSpPr>
          <p:spPr>
            <a:xfrm>
              <a:off x="2466289" y="3299031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35DABDA-5CDA-DADB-C36F-A7FCC4A4347A}"/>
                </a:ext>
              </a:extLst>
            </p:cNvPr>
            <p:cNvSpPr/>
            <p:nvPr/>
          </p:nvSpPr>
          <p:spPr>
            <a:xfrm>
              <a:off x="4115941" y="3363827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0EEBFFE-DC38-ADA6-9BF8-19EDBE389B00}"/>
                </a:ext>
              </a:extLst>
            </p:cNvPr>
            <p:cNvSpPr/>
            <p:nvPr/>
          </p:nvSpPr>
          <p:spPr>
            <a:xfrm>
              <a:off x="5921178" y="3324045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7A7EA3A-91BA-B7E3-0FD4-F625516EFF99}"/>
                </a:ext>
              </a:extLst>
            </p:cNvPr>
            <p:cNvSpPr/>
            <p:nvPr/>
          </p:nvSpPr>
          <p:spPr>
            <a:xfrm>
              <a:off x="6753018" y="1905306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D78FF4E-5F3D-911E-D5E9-3D4198D8201C}"/>
                </a:ext>
              </a:extLst>
            </p:cNvPr>
            <p:cNvSpPr/>
            <p:nvPr/>
          </p:nvSpPr>
          <p:spPr>
            <a:xfrm>
              <a:off x="5001757" y="1858702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FEA371F-B699-319C-BAFC-BE4E4F4ED69C}"/>
                </a:ext>
              </a:extLst>
            </p:cNvPr>
            <p:cNvSpPr/>
            <p:nvPr/>
          </p:nvSpPr>
          <p:spPr>
            <a:xfrm>
              <a:off x="3325797" y="4820622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6484D92-8B4F-D9E6-EE2A-864D412E5414}"/>
                </a:ext>
              </a:extLst>
            </p:cNvPr>
            <p:cNvSpPr/>
            <p:nvPr/>
          </p:nvSpPr>
          <p:spPr>
            <a:xfrm>
              <a:off x="5067988" y="4775421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D7A3A69-2412-CE72-E6C6-53F50928ECAB}"/>
                </a:ext>
              </a:extLst>
            </p:cNvPr>
            <p:cNvSpPr/>
            <p:nvPr/>
          </p:nvSpPr>
          <p:spPr>
            <a:xfrm>
              <a:off x="6723340" y="4788580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849FF80-87E8-C077-C4B0-486D4CDE6E1E}"/>
                </a:ext>
              </a:extLst>
            </p:cNvPr>
            <p:cNvSpPr/>
            <p:nvPr/>
          </p:nvSpPr>
          <p:spPr>
            <a:xfrm>
              <a:off x="8477434" y="4812879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7E03FA4-6D1B-E097-F39D-1EC6A21CC72A}"/>
                </a:ext>
              </a:extLst>
            </p:cNvPr>
            <p:cNvSpPr/>
            <p:nvPr/>
          </p:nvSpPr>
          <p:spPr>
            <a:xfrm>
              <a:off x="7552612" y="3303642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97D45B07-A2C1-59CC-B47F-FDE08F089735}"/>
                </a:ext>
              </a:extLst>
            </p:cNvPr>
            <p:cNvSpPr/>
            <p:nvPr/>
          </p:nvSpPr>
          <p:spPr>
            <a:xfrm>
              <a:off x="4139458" y="1432655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C25E61C7-A39C-35B7-15B6-60D986F68254}"/>
                </a:ext>
              </a:extLst>
            </p:cNvPr>
            <p:cNvSpPr/>
            <p:nvPr/>
          </p:nvSpPr>
          <p:spPr>
            <a:xfrm>
              <a:off x="5951243" y="1489801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2A635E30-4588-9E7E-9C31-FFCECEC0FD95}"/>
                </a:ext>
              </a:extLst>
            </p:cNvPr>
            <p:cNvSpPr/>
            <p:nvPr/>
          </p:nvSpPr>
          <p:spPr>
            <a:xfrm>
              <a:off x="6664375" y="2833108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7D6A3C00-6191-EA90-74D1-95F0A55EF22E}"/>
                </a:ext>
              </a:extLst>
            </p:cNvPr>
            <p:cNvSpPr/>
            <p:nvPr/>
          </p:nvSpPr>
          <p:spPr>
            <a:xfrm>
              <a:off x="5016195" y="2830999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4018EA35-690B-506D-5B3D-29997ED11BDD}"/>
                </a:ext>
              </a:extLst>
            </p:cNvPr>
            <p:cNvSpPr/>
            <p:nvPr/>
          </p:nvSpPr>
          <p:spPr>
            <a:xfrm>
              <a:off x="3281308" y="2820286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2FA50A28-5B6B-0BF0-E3F6-83CCF946653E}"/>
                </a:ext>
              </a:extLst>
            </p:cNvPr>
            <p:cNvSpPr/>
            <p:nvPr/>
          </p:nvSpPr>
          <p:spPr>
            <a:xfrm>
              <a:off x="1690747" y="2815042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BC6F0D95-03C9-76A7-5B20-DA5176977DF3}"/>
                </a:ext>
              </a:extLst>
            </p:cNvPr>
            <p:cNvSpPr/>
            <p:nvPr/>
          </p:nvSpPr>
          <p:spPr>
            <a:xfrm>
              <a:off x="-42420" y="2940367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Triangle 68">
              <a:extLst>
                <a:ext uri="{FF2B5EF4-FFF2-40B4-BE49-F238E27FC236}">
                  <a16:creationId xmlns:a16="http://schemas.microsoft.com/office/drawing/2014/main" id="{40E45307-05F7-027E-6703-ED6932D7F1C7}"/>
                </a:ext>
              </a:extLst>
            </p:cNvPr>
            <p:cNvSpPr/>
            <p:nvPr/>
          </p:nvSpPr>
          <p:spPr>
            <a:xfrm>
              <a:off x="910285" y="1469651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0F84BB27-70E4-6652-02EE-30949BFA37A8}"/>
                </a:ext>
              </a:extLst>
            </p:cNvPr>
            <p:cNvSpPr/>
            <p:nvPr/>
          </p:nvSpPr>
          <p:spPr>
            <a:xfrm>
              <a:off x="2425178" y="1441032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24A6E161-DF88-0D62-C703-26A4BB430761}"/>
                </a:ext>
              </a:extLst>
            </p:cNvPr>
            <p:cNvSpPr/>
            <p:nvPr/>
          </p:nvSpPr>
          <p:spPr>
            <a:xfrm>
              <a:off x="7551458" y="1500440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57FFC1D8-D726-43B7-944A-7A0D471C8D34}"/>
                </a:ext>
              </a:extLst>
            </p:cNvPr>
            <p:cNvSpPr/>
            <p:nvPr/>
          </p:nvSpPr>
          <p:spPr>
            <a:xfrm>
              <a:off x="7608463" y="4308152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CE52B6BB-7A06-6674-0B2E-36A65F4D4EE0}"/>
                </a:ext>
              </a:extLst>
            </p:cNvPr>
            <p:cNvSpPr/>
            <p:nvPr/>
          </p:nvSpPr>
          <p:spPr>
            <a:xfrm>
              <a:off x="5873692" y="4308151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02CC69DB-700B-6A74-8422-1686E8679FA6}"/>
                </a:ext>
              </a:extLst>
            </p:cNvPr>
            <p:cNvSpPr/>
            <p:nvPr/>
          </p:nvSpPr>
          <p:spPr>
            <a:xfrm>
              <a:off x="4131524" y="4333520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B0F99174-17CE-9424-D68F-EDE6CADD036A}"/>
                </a:ext>
              </a:extLst>
            </p:cNvPr>
            <p:cNvSpPr/>
            <p:nvPr/>
          </p:nvSpPr>
          <p:spPr>
            <a:xfrm>
              <a:off x="2503634" y="4218421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680B03F3-F66F-5F71-667C-E37FCFEA4F43}"/>
                </a:ext>
              </a:extLst>
            </p:cNvPr>
            <p:cNvSpPr/>
            <p:nvPr/>
          </p:nvSpPr>
          <p:spPr>
            <a:xfrm>
              <a:off x="8447651" y="1964772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Triangle 76">
              <a:extLst>
                <a:ext uri="{FF2B5EF4-FFF2-40B4-BE49-F238E27FC236}">
                  <a16:creationId xmlns:a16="http://schemas.microsoft.com/office/drawing/2014/main" id="{9BB63757-DB68-95BC-EC02-495C76FDB083}"/>
                </a:ext>
              </a:extLst>
            </p:cNvPr>
            <p:cNvSpPr/>
            <p:nvPr/>
          </p:nvSpPr>
          <p:spPr>
            <a:xfrm>
              <a:off x="8417079" y="2938290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A00672AB-68B3-2610-461B-3B7A142D2695}"/>
                </a:ext>
              </a:extLst>
            </p:cNvPr>
            <p:cNvSpPr/>
            <p:nvPr/>
          </p:nvSpPr>
          <p:spPr>
            <a:xfrm>
              <a:off x="915508" y="3307221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7C744D2-02AD-091D-A5C8-FC227B2402FE}"/>
                </a:ext>
              </a:extLst>
            </p:cNvPr>
            <p:cNvSpPr/>
            <p:nvPr/>
          </p:nvSpPr>
          <p:spPr>
            <a:xfrm>
              <a:off x="10684" y="1806711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A4934911-F538-8962-943B-4E121E77530E}"/>
                </a:ext>
              </a:extLst>
            </p:cNvPr>
            <p:cNvSpPr/>
            <p:nvPr/>
          </p:nvSpPr>
          <p:spPr>
            <a:xfrm>
              <a:off x="1668466" y="5720473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03918FEB-2D1C-A2F4-2A34-9BC7CFE5DD13}"/>
                </a:ext>
              </a:extLst>
            </p:cNvPr>
            <p:cNvSpPr/>
            <p:nvPr/>
          </p:nvSpPr>
          <p:spPr>
            <a:xfrm>
              <a:off x="37015" y="4687022"/>
              <a:ext cx="363866" cy="3551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9985F46-EF72-3A31-A5EC-2783EAB12C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66044" y="523047"/>
              <a:ext cx="16031" cy="1082543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E8F41D8-2F32-588C-FA5D-AC3DF4F17B2D}"/>
                </a:ext>
              </a:extLst>
            </p:cNvPr>
            <p:cNvCxnSpPr>
              <a:cxnSpLocks/>
            </p:cNvCxnSpPr>
            <p:nvPr/>
          </p:nvCxnSpPr>
          <p:spPr>
            <a:xfrm>
              <a:off x="7883278" y="5487405"/>
              <a:ext cx="849992" cy="48536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7E480A7-D324-DD06-C619-ACD9906B2A2A}"/>
                </a:ext>
              </a:extLst>
            </p:cNvPr>
            <p:cNvSpPr/>
            <p:nvPr/>
          </p:nvSpPr>
          <p:spPr>
            <a:xfrm>
              <a:off x="41635" y="3844938"/>
              <a:ext cx="327413" cy="3300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Triangle 118">
              <a:extLst>
                <a:ext uri="{FF2B5EF4-FFF2-40B4-BE49-F238E27FC236}">
                  <a16:creationId xmlns:a16="http://schemas.microsoft.com/office/drawing/2014/main" id="{B8A6E25B-827B-2775-2F43-799D99486B69}"/>
                </a:ext>
              </a:extLst>
            </p:cNvPr>
            <p:cNvSpPr/>
            <p:nvPr/>
          </p:nvSpPr>
          <p:spPr>
            <a:xfrm>
              <a:off x="38053" y="5760109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Triangle 130">
              <a:extLst>
                <a:ext uri="{FF2B5EF4-FFF2-40B4-BE49-F238E27FC236}">
                  <a16:creationId xmlns:a16="http://schemas.microsoft.com/office/drawing/2014/main" id="{A098C06B-69CE-1A33-21BE-921995E4173A}"/>
                </a:ext>
              </a:extLst>
            </p:cNvPr>
            <p:cNvSpPr/>
            <p:nvPr/>
          </p:nvSpPr>
          <p:spPr>
            <a:xfrm>
              <a:off x="3269651" y="5711689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Triangle 131">
              <a:extLst>
                <a:ext uri="{FF2B5EF4-FFF2-40B4-BE49-F238E27FC236}">
                  <a16:creationId xmlns:a16="http://schemas.microsoft.com/office/drawing/2014/main" id="{C592E723-27AE-B28B-B8BB-82FF58B0B8B4}"/>
                </a:ext>
              </a:extLst>
            </p:cNvPr>
            <p:cNvSpPr/>
            <p:nvPr/>
          </p:nvSpPr>
          <p:spPr>
            <a:xfrm>
              <a:off x="5030389" y="5732266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Triangle 132">
              <a:extLst>
                <a:ext uri="{FF2B5EF4-FFF2-40B4-BE49-F238E27FC236}">
                  <a16:creationId xmlns:a16="http://schemas.microsoft.com/office/drawing/2014/main" id="{212EBAF2-2BE1-E71C-55AC-AFA1C017C870}"/>
                </a:ext>
              </a:extLst>
            </p:cNvPr>
            <p:cNvSpPr/>
            <p:nvPr/>
          </p:nvSpPr>
          <p:spPr>
            <a:xfrm>
              <a:off x="6690678" y="5748328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Triangle 135">
              <a:extLst>
                <a:ext uri="{FF2B5EF4-FFF2-40B4-BE49-F238E27FC236}">
                  <a16:creationId xmlns:a16="http://schemas.microsoft.com/office/drawing/2014/main" id="{FE00C78B-793F-2D0E-285F-EF3E9D9BFF8D}"/>
                </a:ext>
              </a:extLst>
            </p:cNvPr>
            <p:cNvSpPr/>
            <p:nvPr/>
          </p:nvSpPr>
          <p:spPr>
            <a:xfrm>
              <a:off x="8487974" y="5769633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FF9150B-490F-4A28-EA5A-8CDACC2CB08C}"/>
                </a:ext>
              </a:extLst>
            </p:cNvPr>
            <p:cNvCxnSpPr>
              <a:cxnSpLocks/>
            </p:cNvCxnSpPr>
            <p:nvPr/>
          </p:nvCxnSpPr>
          <p:spPr>
            <a:xfrm>
              <a:off x="9502922" y="1644321"/>
              <a:ext cx="51305" cy="1014910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riangle 169">
              <a:extLst>
                <a:ext uri="{FF2B5EF4-FFF2-40B4-BE49-F238E27FC236}">
                  <a16:creationId xmlns:a16="http://schemas.microsoft.com/office/drawing/2014/main" id="{9A3E1E2C-70C9-621D-F3A6-50F3EFEE5815}"/>
                </a:ext>
              </a:extLst>
            </p:cNvPr>
            <p:cNvSpPr/>
            <p:nvPr/>
          </p:nvSpPr>
          <p:spPr>
            <a:xfrm>
              <a:off x="827088" y="4226674"/>
              <a:ext cx="452093" cy="33008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F5E651B-8A96-3CE0-BA1F-A1DFD39ACD5B}"/>
                </a:ext>
              </a:extLst>
            </p:cNvPr>
            <p:cNvCxnSpPr>
              <a:cxnSpLocks/>
            </p:cNvCxnSpPr>
            <p:nvPr/>
          </p:nvCxnSpPr>
          <p:spPr>
            <a:xfrm>
              <a:off x="3539220" y="304525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B7FE31D-765B-9650-89A2-E487F3FCA0D8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45" y="333331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53ABD4-3638-F79D-F584-424AD05648B8}"/>
                </a:ext>
              </a:extLst>
            </p:cNvPr>
            <p:cNvCxnSpPr>
              <a:cxnSpLocks/>
            </p:cNvCxnSpPr>
            <p:nvPr/>
          </p:nvCxnSpPr>
          <p:spPr>
            <a:xfrm>
              <a:off x="2731150" y="4521717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5DC3091-BE58-E448-27AA-1CA3D24FB528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01" y="333331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1E22001-449B-E8CD-EE61-3281450268C6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88" y="304525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941E618-42D5-09F4-F9BE-E5A85B976113}"/>
                </a:ext>
              </a:extLst>
            </p:cNvPr>
            <p:cNvCxnSpPr>
              <a:cxnSpLocks/>
            </p:cNvCxnSpPr>
            <p:nvPr/>
          </p:nvCxnSpPr>
          <p:spPr>
            <a:xfrm>
              <a:off x="8646410" y="246851"/>
              <a:ext cx="19106" cy="832332"/>
            </a:xfrm>
            <a:prstGeom prst="line">
              <a:avLst/>
            </a:prstGeom>
            <a:ln w="76200">
              <a:solidFill>
                <a:srgbClr val="A02B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F3A7936-0DA3-2954-F4DA-72D714550953}"/>
              </a:ext>
            </a:extLst>
          </p:cNvPr>
          <p:cNvGrpSpPr/>
          <p:nvPr/>
        </p:nvGrpSpPr>
        <p:grpSpPr>
          <a:xfrm>
            <a:off x="6765153" y="21988"/>
            <a:ext cx="2272168" cy="2123658"/>
            <a:chOff x="6150891" y="490925"/>
            <a:chExt cx="2272168" cy="21236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094380-AA1E-1859-AB6C-734CADCA82AE}"/>
                </a:ext>
              </a:extLst>
            </p:cNvPr>
            <p:cNvSpPr txBox="1"/>
            <p:nvPr/>
          </p:nvSpPr>
          <p:spPr>
            <a:xfrm>
              <a:off x="6150891" y="490925"/>
              <a:ext cx="2272168" cy="21236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             </a:t>
              </a:r>
              <a:r>
                <a:rPr lang="en-US" sz="3200" dirty="0"/>
                <a:t>= MM</a:t>
              </a:r>
            </a:p>
            <a:p>
              <a:r>
                <a:rPr lang="en-US" sz="2800" dirty="0"/>
                <a:t>          </a:t>
              </a:r>
              <a:r>
                <a:rPr lang="en-US" sz="3200" dirty="0"/>
                <a:t>= XM</a:t>
              </a:r>
            </a:p>
            <a:p>
              <a:r>
                <a:rPr lang="en-US" sz="3200" dirty="0"/>
                <a:t>         = MX</a:t>
              </a:r>
            </a:p>
            <a:p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6D9897-4E82-F83F-B37A-56E71483CEAA}"/>
                </a:ext>
              </a:extLst>
            </p:cNvPr>
            <p:cNvSpPr/>
            <p:nvPr/>
          </p:nvSpPr>
          <p:spPr>
            <a:xfrm>
              <a:off x="6532532" y="818231"/>
              <a:ext cx="362204" cy="377212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2C12BFA-9B93-3153-79BA-6222D245E7DE}"/>
                </a:ext>
              </a:extLst>
            </p:cNvPr>
            <p:cNvSpPr/>
            <p:nvPr/>
          </p:nvSpPr>
          <p:spPr>
            <a:xfrm>
              <a:off x="6540009" y="1330932"/>
              <a:ext cx="329992" cy="343718"/>
            </a:xfrm>
            <a:prstGeom prst="roundRect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Triangle 141">
              <a:extLst>
                <a:ext uri="{FF2B5EF4-FFF2-40B4-BE49-F238E27FC236}">
                  <a16:creationId xmlns:a16="http://schemas.microsoft.com/office/drawing/2014/main" id="{DCB4CB61-1A98-1969-20F3-924D3D805AF1}"/>
                </a:ext>
              </a:extLst>
            </p:cNvPr>
            <p:cNvSpPr/>
            <p:nvPr/>
          </p:nvSpPr>
          <p:spPr>
            <a:xfrm>
              <a:off x="6511761" y="1804893"/>
              <a:ext cx="441462" cy="349036"/>
            </a:xfrm>
            <a:prstGeom prst="triangle">
              <a:avLst/>
            </a:prstGeom>
            <a:solidFill>
              <a:srgbClr val="00B050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5504CD-ADA0-2D62-876E-2A77C8EDB880}"/>
              </a:ext>
            </a:extLst>
          </p:cNvPr>
          <p:cNvSpPr/>
          <p:nvPr/>
        </p:nvSpPr>
        <p:spPr>
          <a:xfrm>
            <a:off x="1482628" y="1870189"/>
            <a:ext cx="402530" cy="4059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944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36F63-ED9E-E2DF-C8C6-F63274E472AF}"/>
              </a:ext>
            </a:extLst>
          </p:cNvPr>
          <p:cNvSpPr txBox="1"/>
          <p:nvPr/>
        </p:nvSpPr>
        <p:spPr>
          <a:xfrm>
            <a:off x="989814" y="952107"/>
            <a:ext cx="724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Twisted Graphene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4C1D38-D10F-F183-5CF0-C69FEE07DDF4}"/>
                  </a:ext>
                </a:extLst>
              </p:cNvPr>
              <p:cNvSpPr txBox="1"/>
              <p:nvPr/>
            </p:nvSpPr>
            <p:spPr>
              <a:xfrm>
                <a:off x="686590" y="2564090"/>
                <a:ext cx="784804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8 Flat Bands – 2 per spin-valley Flavor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Insulating States Possible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±1 </m:t>
                    </m:r>
                  </m:oMath>
                </a14:m>
                <a:r>
                  <a:rPr lang="en-US" sz="2800" dirty="0"/>
                  <a:t>per bilayer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flavors contribute to the Hall conductivity </a:t>
                </a:r>
              </a:p>
              <a:p>
                <a:r>
                  <a:rPr lang="en-US" sz="2800" dirty="0"/>
                  <a:t>               due to spontaneous sublattice polarization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4C1D38-D10F-F183-5CF0-C69FEE07D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0" y="2564090"/>
                <a:ext cx="7848046" cy="2677656"/>
              </a:xfrm>
              <a:prstGeom prst="rect">
                <a:avLst/>
              </a:prstGeom>
              <a:blipFill>
                <a:blip r:embed="rId2"/>
                <a:stretch>
                  <a:fillRect l="-1456" t="-2844" r="-809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356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36F63-ED9E-E2DF-C8C6-F63274E472AF}"/>
              </a:ext>
            </a:extLst>
          </p:cNvPr>
          <p:cNvSpPr txBox="1"/>
          <p:nvPr/>
        </p:nvSpPr>
        <p:spPr>
          <a:xfrm>
            <a:off x="1121790" y="2224726"/>
            <a:ext cx="7193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Topological Magnetoelectric </a:t>
            </a:r>
          </a:p>
          <a:p>
            <a:pPr algn="ctr"/>
            <a:r>
              <a:rPr lang="en-US" sz="4000" dirty="0">
                <a:latin typeface="American Typewriter" panose="02090604020004020304" pitchFamily="18" charset="77"/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04732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327D3-B8F4-0B46-A4BB-DEE8329D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96" y="1746087"/>
            <a:ext cx="2527749" cy="3365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F87F4C-808B-744D-B288-BA4528803EBA}"/>
              </a:ext>
            </a:extLst>
          </p:cNvPr>
          <p:cNvSpPr/>
          <p:nvPr/>
        </p:nvSpPr>
        <p:spPr>
          <a:xfrm>
            <a:off x="62996" y="1102179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85ED8-62DB-0E4C-997F-E164E8EB7B92}"/>
              </a:ext>
            </a:extLst>
          </p:cNvPr>
          <p:cNvSpPr/>
          <p:nvPr/>
        </p:nvSpPr>
        <p:spPr>
          <a:xfrm>
            <a:off x="223961" y="1340552"/>
            <a:ext cx="1526721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C47EDCD-9C64-5349-8368-FBEC705CAA29}"/>
              </a:ext>
            </a:extLst>
          </p:cNvPr>
          <p:cNvSpPr/>
          <p:nvPr/>
        </p:nvSpPr>
        <p:spPr>
          <a:xfrm>
            <a:off x="326120" y="5206401"/>
            <a:ext cx="3658392" cy="618074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Bi</a:t>
            </a:r>
            <a:r>
              <a:rPr lang="en-US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Se</a:t>
            </a:r>
            <a:r>
              <a:rPr lang="en-US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3 </a:t>
            </a:r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- Moore – Nature (2010)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D7CB4-6C5D-E14C-8109-6119A0592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80" y="3045792"/>
            <a:ext cx="4613162" cy="1738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0F89E0-66ED-2D48-96A1-CBC0769ED6F1}"/>
              </a:ext>
            </a:extLst>
          </p:cNvPr>
          <p:cNvSpPr txBox="1"/>
          <p:nvPr/>
        </p:nvSpPr>
        <p:spPr>
          <a:xfrm>
            <a:off x="2438120" y="502015"/>
            <a:ext cx="50786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Comic Sans MS"/>
                <a:cs typeface="Comic Sans MS"/>
              </a:rPr>
              <a:t>Two Dirac Cone Families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0075E08-127F-4345-AB7F-3F4690A21137}"/>
              </a:ext>
            </a:extLst>
          </p:cNvPr>
          <p:cNvSpPr/>
          <p:nvPr/>
        </p:nvSpPr>
        <p:spPr>
          <a:xfrm>
            <a:off x="4294415" y="5206401"/>
            <a:ext cx="4784271" cy="618074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Graphene – AHM - </a:t>
            </a:r>
            <a:r>
              <a:rPr lang="en-US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Physica</a:t>
            </a:r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Scripta (2012)    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6903E4E-0674-B640-B128-9B820EDB4D94}"/>
              </a:ext>
            </a:extLst>
          </p:cNvPr>
          <p:cNvSpPr/>
          <p:nvPr/>
        </p:nvSpPr>
        <p:spPr>
          <a:xfrm>
            <a:off x="4452020" y="2163485"/>
            <a:ext cx="1792137" cy="719485"/>
          </a:xfrm>
          <a:prstGeom prst="wedgeRoundRectCallout">
            <a:avLst>
              <a:gd name="adj1" fmla="val 82865"/>
              <a:gd name="adj2" fmla="val 752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Gapped Dirac Cone 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=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1/2 QHE</a:t>
            </a:r>
          </a:p>
        </p:txBody>
      </p:sp>
    </p:spTree>
    <p:extLst>
      <p:ext uri="{BB962C8B-B14F-4D97-AF65-F5344CB8AC3E}">
        <p14:creationId xmlns:p14="http://schemas.microsoft.com/office/powerpoint/2010/main" val="5033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3E68B-20C4-B51B-11FE-C9F56FCA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1" y="2139951"/>
            <a:ext cx="3572243" cy="2809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C44E5-B0E7-4154-75E0-D158A53DC067}"/>
              </a:ext>
            </a:extLst>
          </p:cNvPr>
          <p:cNvSpPr txBox="1"/>
          <p:nvPr/>
        </p:nvSpPr>
        <p:spPr>
          <a:xfrm>
            <a:off x="772162" y="478619"/>
            <a:ext cx="7822975" cy="507831"/>
          </a:xfrm>
          <a:custGeom>
            <a:avLst/>
            <a:gdLst>
              <a:gd name="connsiteX0" fmla="*/ 0 w 7822975"/>
              <a:gd name="connsiteY0" fmla="*/ 0 h 507831"/>
              <a:gd name="connsiteX1" fmla="*/ 808374 w 7822975"/>
              <a:gd name="connsiteY1" fmla="*/ 0 h 507831"/>
              <a:gd name="connsiteX2" fmla="*/ 1225599 w 7822975"/>
              <a:gd name="connsiteY2" fmla="*/ 0 h 507831"/>
              <a:gd name="connsiteX3" fmla="*/ 1799284 w 7822975"/>
              <a:gd name="connsiteY3" fmla="*/ 0 h 507831"/>
              <a:gd name="connsiteX4" fmla="*/ 2372969 w 7822975"/>
              <a:gd name="connsiteY4" fmla="*/ 0 h 507831"/>
              <a:gd name="connsiteX5" fmla="*/ 2790194 w 7822975"/>
              <a:gd name="connsiteY5" fmla="*/ 0 h 507831"/>
              <a:gd name="connsiteX6" fmla="*/ 3520339 w 7822975"/>
              <a:gd name="connsiteY6" fmla="*/ 0 h 507831"/>
              <a:gd name="connsiteX7" fmla="*/ 4172253 w 7822975"/>
              <a:gd name="connsiteY7" fmla="*/ 0 h 507831"/>
              <a:gd name="connsiteX8" fmla="*/ 4980627 w 7822975"/>
              <a:gd name="connsiteY8" fmla="*/ 0 h 507831"/>
              <a:gd name="connsiteX9" fmla="*/ 5397853 w 7822975"/>
              <a:gd name="connsiteY9" fmla="*/ 0 h 507831"/>
              <a:gd name="connsiteX10" fmla="*/ 6206227 w 7822975"/>
              <a:gd name="connsiteY10" fmla="*/ 0 h 507831"/>
              <a:gd name="connsiteX11" fmla="*/ 6779912 w 7822975"/>
              <a:gd name="connsiteY11" fmla="*/ 0 h 507831"/>
              <a:gd name="connsiteX12" fmla="*/ 7822975 w 7822975"/>
              <a:gd name="connsiteY12" fmla="*/ 0 h 507831"/>
              <a:gd name="connsiteX13" fmla="*/ 7822975 w 7822975"/>
              <a:gd name="connsiteY13" fmla="*/ 507831 h 507831"/>
              <a:gd name="connsiteX14" fmla="*/ 7249290 w 7822975"/>
              <a:gd name="connsiteY14" fmla="*/ 507831 h 507831"/>
              <a:gd name="connsiteX15" fmla="*/ 6675605 w 7822975"/>
              <a:gd name="connsiteY15" fmla="*/ 507831 h 507831"/>
              <a:gd name="connsiteX16" fmla="*/ 6180150 w 7822975"/>
              <a:gd name="connsiteY16" fmla="*/ 507831 h 507831"/>
              <a:gd name="connsiteX17" fmla="*/ 5606465 w 7822975"/>
              <a:gd name="connsiteY17" fmla="*/ 507831 h 507831"/>
              <a:gd name="connsiteX18" fmla="*/ 5111010 w 7822975"/>
              <a:gd name="connsiteY18" fmla="*/ 507831 h 507831"/>
              <a:gd name="connsiteX19" fmla="*/ 4537326 w 7822975"/>
              <a:gd name="connsiteY19" fmla="*/ 507831 h 507831"/>
              <a:gd name="connsiteX20" fmla="*/ 3885411 w 7822975"/>
              <a:gd name="connsiteY20" fmla="*/ 507831 h 507831"/>
              <a:gd name="connsiteX21" fmla="*/ 3233496 w 7822975"/>
              <a:gd name="connsiteY21" fmla="*/ 507831 h 507831"/>
              <a:gd name="connsiteX22" fmla="*/ 2425122 w 7822975"/>
              <a:gd name="connsiteY22" fmla="*/ 507831 h 507831"/>
              <a:gd name="connsiteX23" fmla="*/ 1616748 w 7822975"/>
              <a:gd name="connsiteY23" fmla="*/ 507831 h 507831"/>
              <a:gd name="connsiteX24" fmla="*/ 1121293 w 7822975"/>
              <a:gd name="connsiteY24" fmla="*/ 507831 h 507831"/>
              <a:gd name="connsiteX25" fmla="*/ 625838 w 7822975"/>
              <a:gd name="connsiteY25" fmla="*/ 507831 h 507831"/>
              <a:gd name="connsiteX26" fmla="*/ 0 w 7822975"/>
              <a:gd name="connsiteY26" fmla="*/ 507831 h 507831"/>
              <a:gd name="connsiteX27" fmla="*/ 0 w 7822975"/>
              <a:gd name="connsiteY27" fmla="*/ 0 h 5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22975" h="507831" extrusionOk="0">
                <a:moveTo>
                  <a:pt x="0" y="0"/>
                </a:moveTo>
                <a:cubicBezTo>
                  <a:pt x="217500" y="-19783"/>
                  <a:pt x="550992" y="-6310"/>
                  <a:pt x="808374" y="0"/>
                </a:cubicBezTo>
                <a:cubicBezTo>
                  <a:pt x="1065756" y="6310"/>
                  <a:pt x="1091192" y="-4408"/>
                  <a:pt x="1225599" y="0"/>
                </a:cubicBezTo>
                <a:cubicBezTo>
                  <a:pt x="1360007" y="4408"/>
                  <a:pt x="1627315" y="-2952"/>
                  <a:pt x="1799284" y="0"/>
                </a:cubicBezTo>
                <a:cubicBezTo>
                  <a:pt x="1971253" y="2952"/>
                  <a:pt x="2157440" y="15394"/>
                  <a:pt x="2372969" y="0"/>
                </a:cubicBezTo>
                <a:cubicBezTo>
                  <a:pt x="2588498" y="-15394"/>
                  <a:pt x="2655789" y="-17842"/>
                  <a:pt x="2790194" y="0"/>
                </a:cubicBezTo>
                <a:cubicBezTo>
                  <a:pt x="2924599" y="17842"/>
                  <a:pt x="3223608" y="28076"/>
                  <a:pt x="3520339" y="0"/>
                </a:cubicBezTo>
                <a:cubicBezTo>
                  <a:pt x="3817070" y="-28076"/>
                  <a:pt x="3983711" y="13988"/>
                  <a:pt x="4172253" y="0"/>
                </a:cubicBezTo>
                <a:cubicBezTo>
                  <a:pt x="4360795" y="-13988"/>
                  <a:pt x="4796078" y="-36538"/>
                  <a:pt x="4980627" y="0"/>
                </a:cubicBezTo>
                <a:cubicBezTo>
                  <a:pt x="5165176" y="36538"/>
                  <a:pt x="5203472" y="-71"/>
                  <a:pt x="5397853" y="0"/>
                </a:cubicBezTo>
                <a:cubicBezTo>
                  <a:pt x="5592234" y="71"/>
                  <a:pt x="5935171" y="4755"/>
                  <a:pt x="6206227" y="0"/>
                </a:cubicBezTo>
                <a:cubicBezTo>
                  <a:pt x="6477283" y="-4755"/>
                  <a:pt x="6541180" y="-12478"/>
                  <a:pt x="6779912" y="0"/>
                </a:cubicBezTo>
                <a:cubicBezTo>
                  <a:pt x="7018645" y="12478"/>
                  <a:pt x="7335724" y="-45596"/>
                  <a:pt x="7822975" y="0"/>
                </a:cubicBezTo>
                <a:cubicBezTo>
                  <a:pt x="7799236" y="225652"/>
                  <a:pt x="7815680" y="369532"/>
                  <a:pt x="7822975" y="507831"/>
                </a:cubicBezTo>
                <a:cubicBezTo>
                  <a:pt x="7685107" y="498703"/>
                  <a:pt x="7440438" y="530928"/>
                  <a:pt x="7249290" y="507831"/>
                </a:cubicBezTo>
                <a:cubicBezTo>
                  <a:pt x="7058142" y="484734"/>
                  <a:pt x="6862137" y="535757"/>
                  <a:pt x="6675605" y="507831"/>
                </a:cubicBezTo>
                <a:cubicBezTo>
                  <a:pt x="6489073" y="479905"/>
                  <a:pt x="6362561" y="527236"/>
                  <a:pt x="6180150" y="507831"/>
                </a:cubicBezTo>
                <a:cubicBezTo>
                  <a:pt x="5997740" y="488426"/>
                  <a:pt x="5850132" y="517338"/>
                  <a:pt x="5606465" y="507831"/>
                </a:cubicBezTo>
                <a:cubicBezTo>
                  <a:pt x="5362799" y="498324"/>
                  <a:pt x="5357961" y="484509"/>
                  <a:pt x="5111010" y="507831"/>
                </a:cubicBezTo>
                <a:cubicBezTo>
                  <a:pt x="4864059" y="531153"/>
                  <a:pt x="4710609" y="482550"/>
                  <a:pt x="4537326" y="507831"/>
                </a:cubicBezTo>
                <a:cubicBezTo>
                  <a:pt x="4364043" y="533112"/>
                  <a:pt x="4058198" y="523225"/>
                  <a:pt x="3885411" y="507831"/>
                </a:cubicBezTo>
                <a:cubicBezTo>
                  <a:pt x="3712625" y="492437"/>
                  <a:pt x="3534812" y="513301"/>
                  <a:pt x="3233496" y="507831"/>
                </a:cubicBezTo>
                <a:cubicBezTo>
                  <a:pt x="2932181" y="502361"/>
                  <a:pt x="2777279" y="503311"/>
                  <a:pt x="2425122" y="507831"/>
                </a:cubicBezTo>
                <a:cubicBezTo>
                  <a:pt x="2072965" y="512351"/>
                  <a:pt x="1963842" y="526156"/>
                  <a:pt x="1616748" y="507831"/>
                </a:cubicBezTo>
                <a:cubicBezTo>
                  <a:pt x="1269654" y="489506"/>
                  <a:pt x="1350426" y="485493"/>
                  <a:pt x="1121293" y="507831"/>
                </a:cubicBezTo>
                <a:cubicBezTo>
                  <a:pt x="892161" y="530169"/>
                  <a:pt x="835417" y="507166"/>
                  <a:pt x="625838" y="507831"/>
                </a:cubicBezTo>
                <a:cubicBezTo>
                  <a:pt x="416259" y="508496"/>
                  <a:pt x="195044" y="514843"/>
                  <a:pt x="0" y="507831"/>
                </a:cubicBezTo>
                <a:cubicBezTo>
                  <a:pt x="-8054" y="380316"/>
                  <a:pt x="21391" y="18932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5782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Comic Sans MS" panose="030F0902030302020204" pitchFamily="66" charset="0"/>
              </a:rPr>
              <a:t>Quantum Hall Effect Using TI Surface States 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468866F-99A4-BA46-875A-32C49E1E137B}"/>
              </a:ext>
            </a:extLst>
          </p:cNvPr>
          <p:cNvSpPr/>
          <p:nvPr/>
        </p:nvSpPr>
        <p:spPr>
          <a:xfrm>
            <a:off x="6073892" y="1933985"/>
            <a:ext cx="2474678" cy="3499827"/>
          </a:xfrm>
          <a:prstGeom prst="wedgeRoundRectCallout">
            <a:avLst>
              <a:gd name="adj1" fmla="val -118012"/>
              <a:gd name="adj2" fmla="val 587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Two Surfaces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=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Two-Dirac Cones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+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Magnetism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=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Quantum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Anomalous Hall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Effect </a:t>
            </a:r>
          </a:p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(Qi et al. 2008)</a:t>
            </a:r>
          </a:p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2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08903-C0C1-F14A-BBD6-E6C63C7D208C}"/>
              </a:ext>
            </a:extLst>
          </p:cNvPr>
          <p:cNvSpPr txBox="1"/>
          <p:nvPr/>
        </p:nvSpPr>
        <p:spPr>
          <a:xfrm>
            <a:off x="1391481" y="444777"/>
            <a:ext cx="63610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Comic Sans MS"/>
                <a:cs typeface="Comic Sans MS"/>
              </a:rPr>
              <a:t>Surface Layer Magnetism and QAHE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D7D9C-9066-6847-AC0E-50B1AFAD6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62" y="1517473"/>
            <a:ext cx="4400549" cy="3784473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0BCB1D3-A0B4-5640-9522-6DE348679F0F}"/>
              </a:ext>
            </a:extLst>
          </p:cNvPr>
          <p:cNvSpPr/>
          <p:nvPr/>
        </p:nvSpPr>
        <p:spPr>
          <a:xfrm>
            <a:off x="1585291" y="5301946"/>
            <a:ext cx="5832335" cy="524495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  Mogi, … </a:t>
            </a:r>
            <a:r>
              <a:rPr lang="en-US" dirty="0" err="1">
                <a:solidFill>
                  <a:srgbClr val="FFFF00"/>
                </a:solidFill>
                <a:latin typeface="Comic Sans MS" panose="030F0902030302020204" pitchFamily="66" charset="0"/>
              </a:rPr>
              <a:t>Tokura</a:t>
            </a:r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APL (2015)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05F2D-B7B6-A74D-ABC5-C19FE2931121}"/>
              </a:ext>
            </a:extLst>
          </p:cNvPr>
          <p:cNvSpPr/>
          <p:nvPr/>
        </p:nvSpPr>
        <p:spPr>
          <a:xfrm>
            <a:off x="3279384" y="1523823"/>
            <a:ext cx="310386" cy="313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9A6E3-7411-3341-89BE-0E78ED27C64B}"/>
              </a:ext>
            </a:extLst>
          </p:cNvPr>
          <p:cNvSpPr/>
          <p:nvPr/>
        </p:nvSpPr>
        <p:spPr>
          <a:xfrm>
            <a:off x="3342884" y="2757867"/>
            <a:ext cx="240536" cy="229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65A49-84D2-DB41-9FD6-88B91ACD1CAC}"/>
              </a:ext>
            </a:extLst>
          </p:cNvPr>
          <p:cNvSpPr/>
          <p:nvPr/>
        </p:nvSpPr>
        <p:spPr>
          <a:xfrm>
            <a:off x="3311898" y="3908324"/>
            <a:ext cx="208022" cy="17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F3DF4E2-DE7F-2A4C-994A-1C9799B5EFF1}"/>
              </a:ext>
            </a:extLst>
          </p:cNvPr>
          <p:cNvSpPr/>
          <p:nvPr/>
        </p:nvSpPr>
        <p:spPr>
          <a:xfrm>
            <a:off x="295474" y="2692400"/>
            <a:ext cx="2021285" cy="1432767"/>
          </a:xfrm>
          <a:prstGeom prst="wedgeRoundRectCallout">
            <a:avLst>
              <a:gd name="adj1" fmla="val 103454"/>
              <a:gd name="adj2" fmla="val 325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Only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Surface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Magnetism </a:t>
            </a:r>
          </a:p>
          <a:p>
            <a:pPr algn="ctr" eaLnBrk="1" hangingPunct="1"/>
            <a:r>
              <a:rPr lang="en-US" altLang="ja-JP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Matters</a:t>
            </a:r>
          </a:p>
          <a:p>
            <a:pPr algn="ctr" eaLnBrk="1" hangingPunct="1"/>
            <a:endParaRPr lang="en-US" altLang="ja-JP" sz="18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0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4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E6208-6CAC-D1BE-7D45-5CDBE3DE5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36" y="785530"/>
            <a:ext cx="4111709" cy="4513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39B834-18A4-DC27-41D6-62BA811B5A06}"/>
              </a:ext>
            </a:extLst>
          </p:cNvPr>
          <p:cNvSpPr txBox="1"/>
          <p:nvPr/>
        </p:nvSpPr>
        <p:spPr>
          <a:xfrm>
            <a:off x="2234153" y="1074654"/>
            <a:ext cx="778620" cy="747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482FA2B-6F2A-B693-4A5B-138513AC25A8}"/>
              </a:ext>
            </a:extLst>
          </p:cNvPr>
          <p:cNvSpPr/>
          <p:nvPr/>
        </p:nvSpPr>
        <p:spPr>
          <a:xfrm>
            <a:off x="2270778" y="5308498"/>
            <a:ext cx="4602443" cy="1065627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  Topological Magnetoelectric Effect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Qi and Zhang, RMP (2011) </a:t>
            </a:r>
          </a:p>
        </p:txBody>
      </p:sp>
    </p:spTree>
    <p:extLst>
      <p:ext uri="{BB962C8B-B14F-4D97-AF65-F5344CB8AC3E}">
        <p14:creationId xmlns:p14="http://schemas.microsoft.com/office/powerpoint/2010/main" val="59195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A1644-5020-6994-ED9F-32DF6AD87774}"/>
              </a:ext>
            </a:extLst>
          </p:cNvPr>
          <p:cNvSpPr txBox="1"/>
          <p:nvPr/>
        </p:nvSpPr>
        <p:spPr>
          <a:xfrm>
            <a:off x="5658496" y="555864"/>
            <a:ext cx="3101041" cy="2871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Capacitive Measurement of the TME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F9C3B-9F6B-657B-C384-2CCC16E0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18" y="1959533"/>
            <a:ext cx="4203477" cy="2921416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64D7ED3-BBA0-7CD0-9574-AAB5942F509E}"/>
              </a:ext>
            </a:extLst>
          </p:cNvPr>
          <p:cNvSpPr/>
          <p:nvPr/>
        </p:nvSpPr>
        <p:spPr>
          <a:xfrm>
            <a:off x="857840" y="5015060"/>
            <a:ext cx="3970376" cy="715746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 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Mahon, Lee, AHM – arXiv:2024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Phys. Rev. Res (2024)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89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A1644-5020-6994-ED9F-32DF6AD87774}"/>
              </a:ext>
            </a:extLst>
          </p:cNvPr>
          <p:cNvSpPr txBox="1"/>
          <p:nvPr/>
        </p:nvSpPr>
        <p:spPr>
          <a:xfrm>
            <a:off x="5639102" y="1501075"/>
            <a:ext cx="3022297" cy="2798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886968">
              <a:lnSpc>
                <a:spcPct val="90000"/>
              </a:lnSpc>
              <a:spcBef>
                <a:spcPct val="0"/>
              </a:spcBef>
              <a:spcAft>
                <a:spcPts val="582"/>
              </a:spcAft>
            </a:pPr>
            <a:r>
              <a:rPr lang="en-US" sz="3492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Capacitive Measurement of the TME  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0DD25-16F9-8215-60ED-1A039C6A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43075"/>
            <a:ext cx="4958203" cy="4571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BF35C-73DF-BCE1-6894-AEEC982CCB33}"/>
              </a:ext>
            </a:extLst>
          </p:cNvPr>
          <p:cNvSpPr/>
          <p:nvPr/>
        </p:nvSpPr>
        <p:spPr>
          <a:xfrm>
            <a:off x="602037" y="1675945"/>
            <a:ext cx="891181" cy="891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AF663-01E9-F442-968E-F7EDD794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6" y="1644703"/>
            <a:ext cx="3135272" cy="1639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DDFD6-41D5-2D42-87AD-36BCB6EA366D}"/>
              </a:ext>
            </a:extLst>
          </p:cNvPr>
          <p:cNvSpPr txBox="1"/>
          <p:nvPr/>
        </p:nvSpPr>
        <p:spPr>
          <a:xfrm>
            <a:off x="1090182" y="361671"/>
            <a:ext cx="7600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/>
                <a:cs typeface="Comic Sans MS"/>
              </a:rPr>
              <a:t>Dirac Cone Model for BX/MBX materials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DAE81-ACC6-AD45-8A33-8761BBD3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82" y="3565309"/>
            <a:ext cx="6963635" cy="2046456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6D14922-421F-0641-A09E-6A1DC3EFC78F}"/>
              </a:ext>
            </a:extLst>
          </p:cNvPr>
          <p:cNvSpPr/>
          <p:nvPr/>
        </p:nvSpPr>
        <p:spPr>
          <a:xfrm>
            <a:off x="1199729" y="5893013"/>
            <a:ext cx="6508630" cy="483372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902030302020204" pitchFamily="66" charset="0"/>
              </a:rPr>
              <a:t>Chao Lei &amp; AHM –  - PNAS (2020)  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48C7892-91BA-2A45-B2C2-E111F4955254}"/>
              </a:ext>
            </a:extLst>
          </p:cNvPr>
          <p:cNvSpPr/>
          <p:nvPr/>
        </p:nvSpPr>
        <p:spPr>
          <a:xfrm>
            <a:off x="4062395" y="1762042"/>
            <a:ext cx="3680738" cy="1327165"/>
          </a:xfrm>
          <a:prstGeom prst="wedgeRoundRectCallout">
            <a:avLst>
              <a:gd name="adj1" fmla="val -49314"/>
              <a:gd name="adj2" fmla="val 23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algn="ctr"/>
            <a:endParaRPr lang="en-US" sz="12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algn="ctr"/>
            <a:endParaRPr lang="en-US" sz="135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Lei, Chen &amp; AHM,  PNAS (2020)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Lei, </a:t>
            </a:r>
            <a:r>
              <a:rPr lang="en-US" sz="135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Heinonen</a:t>
            </a:r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, AHM &amp; </a:t>
            </a:r>
            <a:r>
              <a:rPr lang="en-US" sz="135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McQueeney</a:t>
            </a:r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 – 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PRM (2021) &amp; arXiv:2110.00890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Lei &amp; AHM – PRR (2021)</a:t>
            </a:r>
          </a:p>
          <a:p>
            <a:pPr algn="ctr"/>
            <a:endParaRPr lang="en-US" sz="135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135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</a:p>
          <a:p>
            <a:pPr algn="ctr"/>
            <a:endParaRPr lang="en-US" sz="1350" dirty="0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9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43F71-0EBA-544F-AEE0-F4228E55B784}"/>
              </a:ext>
            </a:extLst>
          </p:cNvPr>
          <p:cNvSpPr txBox="1"/>
          <p:nvPr/>
        </p:nvSpPr>
        <p:spPr>
          <a:xfrm>
            <a:off x="1762512" y="520544"/>
            <a:ext cx="55643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/>
                <a:cs typeface="Comic Sans MS"/>
              </a:rPr>
              <a:t>Does the Model Work? - Bulk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54AB5-D9B0-214C-A1C6-2F2F04556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" y="1673537"/>
            <a:ext cx="2932383" cy="4034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3963E5-6AC6-AE4B-AD82-ACA04A45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37" y="1794481"/>
            <a:ext cx="5086504" cy="53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BFB5CF-FC24-C549-908D-D0532FB22CC8}"/>
                  </a:ext>
                </a:extLst>
              </p:cNvPr>
              <p:cNvSpPr txBox="1"/>
              <p:nvPr/>
            </p:nvSpPr>
            <p:spPr>
              <a:xfrm>
                <a:off x="4264165" y="4757620"/>
                <a:ext cx="363349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𝑜𝑝𝑝𝑜𝑠𝑖𝑡𝑒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𝑠𝑖𝑔𝑛𝑠</m:t>
                    </m:r>
                  </m:oMath>
                </a14:m>
                <a:endParaRPr lang="en-US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𝑠𝑚𝑎𝑙𝑙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BFB5CF-FC24-C549-908D-D0532FB22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65" y="4757620"/>
                <a:ext cx="3633495" cy="649601"/>
              </a:xfrm>
              <a:prstGeom prst="rect">
                <a:avLst/>
              </a:prstGeom>
              <a:blipFill>
                <a:blip r:embed="rId4"/>
                <a:stretch>
                  <a:fillRect l="-1394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2398CE4-EDA1-C24B-B0FC-160A9AAC9D0B}"/>
              </a:ext>
            </a:extLst>
          </p:cNvPr>
          <p:cNvGrpSpPr/>
          <p:nvPr/>
        </p:nvGrpSpPr>
        <p:grpSpPr>
          <a:xfrm>
            <a:off x="3852946" y="3228654"/>
            <a:ext cx="4399330" cy="410975"/>
            <a:chOff x="5137261" y="3161871"/>
            <a:chExt cx="5865773" cy="5479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20257A-E72B-8D41-B8D5-2B589E9204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0866" y="3441293"/>
              <a:ext cx="252248" cy="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2B4796-37D8-1040-AD82-33E269DAE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0510" y="3441294"/>
              <a:ext cx="252248" cy="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22A2D59-787A-5048-9673-20C2F8C75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9481" y="3441294"/>
              <a:ext cx="252248" cy="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84CBC2-FA4C-6E4D-B444-6BD14AEF0D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5887" y="3441296"/>
              <a:ext cx="252248" cy="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B36241-099C-654E-897D-CF06404DE14F}"/>
                </a:ext>
              </a:extLst>
            </p:cNvPr>
            <p:cNvSpPr/>
            <p:nvPr/>
          </p:nvSpPr>
          <p:spPr>
            <a:xfrm>
              <a:off x="6357134" y="3161871"/>
              <a:ext cx="350195" cy="53708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8DC7C8-E1F5-644C-B1A7-355AAF88F2E3}"/>
                </a:ext>
              </a:extLst>
            </p:cNvPr>
            <p:cNvSpPr/>
            <p:nvPr/>
          </p:nvSpPr>
          <p:spPr>
            <a:xfrm>
              <a:off x="7083466" y="3161871"/>
              <a:ext cx="350195" cy="53708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55652D-E1DD-7645-9547-2A2AB551B67A}"/>
                </a:ext>
              </a:extLst>
            </p:cNvPr>
            <p:cNvCxnSpPr>
              <a:cxnSpLocks/>
            </p:cNvCxnSpPr>
            <p:nvPr/>
          </p:nvCxnSpPr>
          <p:spPr>
            <a:xfrm>
              <a:off x="6707329" y="3441296"/>
              <a:ext cx="37613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B234E67-B50F-CD46-9DA2-AA0454CCDE39}"/>
                </a:ext>
              </a:extLst>
            </p:cNvPr>
            <p:cNvGrpSpPr/>
            <p:nvPr/>
          </p:nvGrpSpPr>
          <p:grpSpPr>
            <a:xfrm>
              <a:off x="7531884" y="3172754"/>
              <a:ext cx="1076527" cy="537084"/>
              <a:chOff x="7201711" y="2854669"/>
              <a:chExt cx="1076527" cy="35019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8D1ECE8-E283-AC40-8F47-E0CEEFFCEF53}"/>
                  </a:ext>
                </a:extLst>
              </p:cNvPr>
              <p:cNvSpPr/>
              <p:nvPr/>
            </p:nvSpPr>
            <p:spPr>
              <a:xfrm>
                <a:off x="7201711" y="2854669"/>
                <a:ext cx="350195" cy="35019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7094E6F-3B48-D244-94C8-4CA23A106FB6}"/>
                  </a:ext>
                </a:extLst>
              </p:cNvPr>
              <p:cNvSpPr/>
              <p:nvPr/>
            </p:nvSpPr>
            <p:spPr>
              <a:xfrm>
                <a:off x="7928043" y="2854669"/>
                <a:ext cx="350195" cy="35019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8607F70-F2F2-C949-B6D5-B31D401A2F90}"/>
                  </a:ext>
                </a:extLst>
              </p:cNvPr>
              <p:cNvCxnSpPr>
                <a:cxnSpLocks/>
                <a:stCxn id="46" idx="6"/>
                <a:endCxn id="47" idx="2"/>
              </p:cNvCxnSpPr>
              <p:nvPr/>
            </p:nvCxnSpPr>
            <p:spPr>
              <a:xfrm>
                <a:off x="7551906" y="3029767"/>
                <a:ext cx="37613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DD8DBE7-4C60-054C-9C0B-94C89FD7C814}"/>
                </a:ext>
              </a:extLst>
            </p:cNvPr>
            <p:cNvSpPr/>
            <p:nvPr/>
          </p:nvSpPr>
          <p:spPr>
            <a:xfrm>
              <a:off x="6357134" y="3161871"/>
              <a:ext cx="350195" cy="53708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11EC57A-3EC4-D545-A4D6-5F9B27CDD1FC}"/>
                </a:ext>
              </a:extLst>
            </p:cNvPr>
            <p:cNvSpPr/>
            <p:nvPr/>
          </p:nvSpPr>
          <p:spPr>
            <a:xfrm>
              <a:off x="7083466" y="3161871"/>
              <a:ext cx="350195" cy="53708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13D436-AAD0-6249-8C3A-C0F1C4CABDE3}"/>
                </a:ext>
              </a:extLst>
            </p:cNvPr>
            <p:cNvCxnSpPr>
              <a:cxnSpLocks/>
            </p:cNvCxnSpPr>
            <p:nvPr/>
          </p:nvCxnSpPr>
          <p:spPr>
            <a:xfrm>
              <a:off x="6707328" y="3423278"/>
              <a:ext cx="37613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D043BA7-60BB-4544-AEAC-08A5D075A859}"/>
                </a:ext>
              </a:extLst>
            </p:cNvPr>
            <p:cNvGrpSpPr/>
            <p:nvPr/>
          </p:nvGrpSpPr>
          <p:grpSpPr>
            <a:xfrm>
              <a:off x="8748519" y="3172754"/>
              <a:ext cx="1076527" cy="537084"/>
              <a:chOff x="7201711" y="2854669"/>
              <a:chExt cx="1076527" cy="350196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F2B5DB4-246F-E842-B41B-DABE3B01CD70}"/>
                  </a:ext>
                </a:extLst>
              </p:cNvPr>
              <p:cNvSpPr/>
              <p:nvPr/>
            </p:nvSpPr>
            <p:spPr>
              <a:xfrm>
                <a:off x="7201711" y="2854669"/>
                <a:ext cx="350195" cy="35019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8145A0F-516E-A44B-8F97-37649BF166E7}"/>
                  </a:ext>
                </a:extLst>
              </p:cNvPr>
              <p:cNvSpPr/>
              <p:nvPr/>
            </p:nvSpPr>
            <p:spPr>
              <a:xfrm>
                <a:off x="7928043" y="2854669"/>
                <a:ext cx="350195" cy="35019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4299194-4586-B746-A79F-B62B05DE9DE1}"/>
                  </a:ext>
                </a:extLst>
              </p:cNvPr>
              <p:cNvCxnSpPr>
                <a:cxnSpLocks/>
                <a:stCxn id="54" idx="6"/>
                <a:endCxn id="55" idx="2"/>
              </p:cNvCxnSpPr>
              <p:nvPr/>
            </p:nvCxnSpPr>
            <p:spPr>
              <a:xfrm>
                <a:off x="7551906" y="3029767"/>
                <a:ext cx="37613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9B33707-6737-8143-8F77-03026EACD70F}"/>
                </a:ext>
              </a:extLst>
            </p:cNvPr>
            <p:cNvGrpSpPr/>
            <p:nvPr/>
          </p:nvGrpSpPr>
          <p:grpSpPr>
            <a:xfrm>
              <a:off x="9926507" y="3172754"/>
              <a:ext cx="1076527" cy="537084"/>
              <a:chOff x="7201711" y="2854669"/>
              <a:chExt cx="1076527" cy="350196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D5E55A5-D08F-D548-9A36-6B60E8191F93}"/>
                  </a:ext>
                </a:extLst>
              </p:cNvPr>
              <p:cNvSpPr/>
              <p:nvPr/>
            </p:nvSpPr>
            <p:spPr>
              <a:xfrm>
                <a:off x="7201711" y="2854669"/>
                <a:ext cx="350195" cy="35019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1FFD5FA-6773-F54D-A114-389B4FAE742C}"/>
                  </a:ext>
                </a:extLst>
              </p:cNvPr>
              <p:cNvSpPr/>
              <p:nvPr/>
            </p:nvSpPr>
            <p:spPr>
              <a:xfrm>
                <a:off x="7928043" y="2854669"/>
                <a:ext cx="350195" cy="35019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B36665B-C110-8D40-BDF8-4818473DBAE8}"/>
                  </a:ext>
                </a:extLst>
              </p:cNvPr>
              <p:cNvCxnSpPr>
                <a:cxnSpLocks/>
                <a:stCxn id="58" idx="6"/>
                <a:endCxn id="59" idx="2"/>
              </p:cNvCxnSpPr>
              <p:nvPr/>
            </p:nvCxnSpPr>
            <p:spPr>
              <a:xfrm>
                <a:off x="7551906" y="3029767"/>
                <a:ext cx="37613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AD5751B-7E97-544D-9CE0-7FD5328A3292}"/>
                </a:ext>
              </a:extLst>
            </p:cNvPr>
            <p:cNvGrpSpPr/>
            <p:nvPr/>
          </p:nvGrpSpPr>
          <p:grpSpPr>
            <a:xfrm>
              <a:off x="5137261" y="3161871"/>
              <a:ext cx="1076527" cy="537084"/>
              <a:chOff x="7201711" y="2854669"/>
              <a:chExt cx="1076527" cy="35019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6C2ECAE-320B-444E-88E4-FA3786CF82AF}"/>
                  </a:ext>
                </a:extLst>
              </p:cNvPr>
              <p:cNvSpPr/>
              <p:nvPr/>
            </p:nvSpPr>
            <p:spPr>
              <a:xfrm>
                <a:off x="7201711" y="2854669"/>
                <a:ext cx="350195" cy="35019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786ECA0-8415-744D-BA04-A87DF78ABAC0}"/>
                  </a:ext>
                </a:extLst>
              </p:cNvPr>
              <p:cNvSpPr/>
              <p:nvPr/>
            </p:nvSpPr>
            <p:spPr>
              <a:xfrm>
                <a:off x="7928043" y="2854669"/>
                <a:ext cx="350195" cy="35019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5E62887-2186-3747-9E58-7439B0CB4E1E}"/>
                  </a:ext>
                </a:extLst>
              </p:cNvPr>
              <p:cNvCxnSpPr>
                <a:cxnSpLocks/>
                <a:stCxn id="62" idx="6"/>
                <a:endCxn id="63" idx="2"/>
              </p:cNvCxnSpPr>
              <p:nvPr/>
            </p:nvCxnSpPr>
            <p:spPr>
              <a:xfrm>
                <a:off x="7551906" y="3029767"/>
                <a:ext cx="37613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75586E-7C06-5549-B5C7-441C459E0586}"/>
              </a:ext>
            </a:extLst>
          </p:cNvPr>
          <p:cNvGrpSpPr/>
          <p:nvPr/>
        </p:nvGrpSpPr>
        <p:grpSpPr>
          <a:xfrm>
            <a:off x="4834563" y="2503531"/>
            <a:ext cx="1930182" cy="307155"/>
            <a:chOff x="6446082" y="2195043"/>
            <a:chExt cx="2573575" cy="40954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24A54BC-4F94-0A4E-9258-99E6FFA399F6}"/>
                </a:ext>
              </a:extLst>
            </p:cNvPr>
            <p:cNvGrpSpPr/>
            <p:nvPr/>
          </p:nvGrpSpPr>
          <p:grpSpPr>
            <a:xfrm>
              <a:off x="6446082" y="2195043"/>
              <a:ext cx="2573575" cy="409540"/>
              <a:chOff x="6309894" y="2097763"/>
              <a:chExt cx="2573575" cy="4095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7376AF6-0232-5A4F-9B64-2B627304FD3D}"/>
                      </a:ext>
                    </a:extLst>
                  </p:cNvPr>
                  <p:cNvSpPr txBox="1"/>
                  <p:nvPr/>
                </p:nvSpPr>
                <p:spPr>
                  <a:xfrm>
                    <a:off x="6892643" y="2107194"/>
                    <a:ext cx="53459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7376AF6-0232-5A4F-9B64-2B627304F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2643" y="2107194"/>
                    <a:ext cx="534592" cy="4001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F0247DC-74C5-CE49-93BC-569F0F1E0168}"/>
                  </a:ext>
                </a:extLst>
              </p:cNvPr>
              <p:cNvGrpSpPr/>
              <p:nvPr/>
            </p:nvGrpSpPr>
            <p:grpSpPr>
              <a:xfrm>
                <a:off x="6309894" y="2097763"/>
                <a:ext cx="2573575" cy="400108"/>
                <a:chOff x="6297865" y="2112932"/>
                <a:chExt cx="2573575" cy="400108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30696BA-FE79-DA40-B4B3-5A14C59D8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7865" y="2291860"/>
                  <a:ext cx="376137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044D1BF5-73A7-5544-A1B9-8479F9121D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3763" y="2112932"/>
                      <a:ext cx="567677" cy="4001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3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35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044D1BF5-73A7-5544-A1B9-8479F9121D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3763" y="2112932"/>
                      <a:ext cx="567677" cy="40010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C09A0C5-F54B-8C47-B47E-C9074C145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2079" y="2372176"/>
              <a:ext cx="376137" cy="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8FEC7901-324E-E84E-AC9E-B6AF970A7055}"/>
              </a:ext>
            </a:extLst>
          </p:cNvPr>
          <p:cNvSpPr/>
          <p:nvPr/>
        </p:nvSpPr>
        <p:spPr>
          <a:xfrm>
            <a:off x="4738112" y="4046056"/>
            <a:ext cx="262646" cy="4028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64BC4BF-5908-AF42-A9E0-3E58431A980C}"/>
              </a:ext>
            </a:extLst>
          </p:cNvPr>
          <p:cNvSpPr txBox="1"/>
          <p:nvPr/>
        </p:nvSpPr>
        <p:spPr>
          <a:xfrm>
            <a:off x="5060733" y="4108963"/>
            <a:ext cx="5484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= top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54DAD3C-28B7-9D47-9CE5-44971934BB02}"/>
              </a:ext>
            </a:extLst>
          </p:cNvPr>
          <p:cNvSpPr/>
          <p:nvPr/>
        </p:nvSpPr>
        <p:spPr>
          <a:xfrm>
            <a:off x="6150755" y="4046056"/>
            <a:ext cx="262646" cy="4028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E09AAA5-43B8-0A47-9F88-6B5263FAED04}"/>
              </a:ext>
            </a:extLst>
          </p:cNvPr>
          <p:cNvSpPr txBox="1"/>
          <p:nvPr/>
        </p:nvSpPr>
        <p:spPr>
          <a:xfrm>
            <a:off x="6605725" y="4119610"/>
            <a:ext cx="832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= bottom</a:t>
            </a:r>
          </a:p>
        </p:txBody>
      </p:sp>
    </p:spTree>
    <p:extLst>
      <p:ext uri="{BB962C8B-B14F-4D97-AF65-F5344CB8AC3E}">
        <p14:creationId xmlns:p14="http://schemas.microsoft.com/office/powerpoint/2010/main" val="2743958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93E51-1A25-15C8-7922-6F060A4ADEAF}"/>
              </a:ext>
            </a:extLst>
          </p:cNvPr>
          <p:cNvSpPr txBox="1"/>
          <p:nvPr/>
        </p:nvSpPr>
        <p:spPr>
          <a:xfrm>
            <a:off x="479160" y="390525"/>
            <a:ext cx="818223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 TME quantized ? 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1753266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DAA77-A446-460A-F872-ECF7EB5F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80" y="3067050"/>
            <a:ext cx="6390553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2">
            <a:extLst>
              <a:ext uri="{FF2B5EF4-FFF2-40B4-BE49-F238E27FC236}">
                <a16:creationId xmlns:a16="http://schemas.microsoft.com/office/drawing/2014/main" id="{7397BC89-93E1-D931-8EE7-9FD4E461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6D665-A09D-8247-9A66-142B772F54F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8C159F37-CC3E-F5FA-0A69-AC845FB3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010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5" descr="heisenberg-werner-quantum-1.jpg">
            <a:extLst>
              <a:ext uri="{FF2B5EF4-FFF2-40B4-BE49-F238E27FC236}">
                <a16:creationId xmlns:a16="http://schemas.microsoft.com/office/drawing/2014/main" id="{82039B75-7AB5-BFF0-AC79-5CFA17C37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6" descr="Fritz London.jpg">
            <a:extLst>
              <a:ext uri="{FF2B5EF4-FFF2-40B4-BE49-F238E27FC236}">
                <a16:creationId xmlns:a16="http://schemas.microsoft.com/office/drawing/2014/main" id="{9108ED84-E0F6-A082-B7ED-D497B0240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549525"/>
            <a:ext cx="24003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Box 7">
            <a:extLst>
              <a:ext uri="{FF2B5EF4-FFF2-40B4-BE49-F238E27FC236}">
                <a16:creationId xmlns:a16="http://schemas.microsoft.com/office/drawing/2014/main" id="{F8F7B189-5462-297C-2A3C-12B95126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6096000"/>
            <a:ext cx="2555875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Werner Heisenberg</a:t>
            </a:r>
          </a:p>
        </p:txBody>
      </p:sp>
      <p:sp>
        <p:nvSpPr>
          <p:cNvPr id="92166" name="TextBox 8">
            <a:extLst>
              <a:ext uri="{FF2B5EF4-FFF2-40B4-BE49-F238E27FC236}">
                <a16:creationId xmlns:a16="http://schemas.microsoft.com/office/drawing/2014/main" id="{E1575E9A-9527-08E0-977D-8CAF20C0B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6096000"/>
            <a:ext cx="17018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Fritz London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0" y="261016"/>
            <a:ext cx="9144000" cy="1692771"/>
            <a:chOff x="0" y="116762"/>
            <a:chExt cx="9144000" cy="1692425"/>
          </a:xfrm>
        </p:grpSpPr>
        <p:sp>
          <p:nvSpPr>
            <p:cNvPr id="14340" name="TextBox 8"/>
            <p:cNvSpPr txBox="1">
              <a:spLocks noChangeArrowheads="1"/>
            </p:cNvSpPr>
            <p:nvPr/>
          </p:nvSpPr>
          <p:spPr bwMode="auto">
            <a:xfrm>
              <a:off x="0" y="116762"/>
              <a:ext cx="9144000" cy="169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charset="0"/>
                  <a:cs typeface="Comic Sans MS" charset="0"/>
                </a:rPr>
                <a:t>Topological Matter School  </a:t>
              </a:r>
            </a:p>
            <a:p>
              <a:pPr algn="ctr" eaLnBrk="1" hangingPunct="1">
                <a:defRPr/>
              </a:pPr>
              <a:endParaRPr lang="en-US" sz="3200" dirty="0">
                <a:solidFill>
                  <a:schemeClr val="accent1"/>
                </a:solidFill>
                <a:latin typeface="Calibri" charset="0"/>
              </a:endParaRPr>
            </a:p>
            <a:p>
              <a:pPr algn="ctr" eaLnBrk="1" hangingPunct="1">
                <a:defRPr/>
              </a:pPr>
              <a:endParaRPr lang="en-US" sz="4000" b="1" i="1" dirty="0">
                <a:solidFill>
                  <a:schemeClr val="tx2"/>
                </a:solidFill>
                <a:latin typeface="Chalkduster" charset="0"/>
                <a:cs typeface="Chalkduster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 flipV="1">
              <a:off x="609600" y="912013"/>
              <a:ext cx="78486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278785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charset="0"/>
                <a:cs typeface="Comic Sans MS" charset="0"/>
              </a:rPr>
              <a:t> 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59436-7F91-47CC-705A-F7D49713EB51}"/>
              </a:ext>
            </a:extLst>
          </p:cNvPr>
          <p:cNvSpPr txBox="1"/>
          <p:nvPr/>
        </p:nvSpPr>
        <p:spPr>
          <a:xfrm>
            <a:off x="163585" y="1748855"/>
            <a:ext cx="8816829" cy="124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Topological </a:t>
            </a:r>
            <a:r>
              <a:rPr kumimoji="0" lang="en-US" sz="3700" b="0" i="0" u="none" strike="noStrike" kern="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Moire</a:t>
            </a:r>
            <a:r>
              <a:rPr kumimoji="0" lang="en-US" sz="37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Materials </a:t>
            </a:r>
          </a:p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kern="0" spc="-100" dirty="0">
                <a:solidFill>
                  <a:prstClr val="black"/>
                </a:solidFill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Allan</a:t>
            </a: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MacDonald    UT Austin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ea typeface="+mn-ea"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4" name="Picture 3" descr="A grassy field with trees and a body of water&#10;&#10;Description automatically generated">
            <a:extLst>
              <a:ext uri="{FF2B5EF4-FFF2-40B4-BE49-F238E27FC236}">
                <a16:creationId xmlns:a16="http://schemas.microsoft.com/office/drawing/2014/main" id="{69F86BA4-1E3E-F34B-9214-19E1DA58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37668"/>
            <a:ext cx="7772400" cy="27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2">
            <a:extLst>
              <a:ext uri="{FF2B5EF4-FFF2-40B4-BE49-F238E27FC236}">
                <a16:creationId xmlns:a16="http://schemas.microsoft.com/office/drawing/2014/main" id="{61327342-A47F-32A4-9357-6F9E8107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361C2B-FA55-344D-A017-FB2218B531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3F2401F2-3B34-1225-4C21-D4073B72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596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9">
            <a:extLst>
              <a:ext uri="{FF2B5EF4-FFF2-40B4-BE49-F238E27FC236}">
                <a16:creationId xmlns:a16="http://schemas.microsoft.com/office/drawing/2014/main" id="{F8CBEDFC-CA0B-BEE7-C70F-DFC1DB00588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82121"/>
            <a:ext cx="6100894" cy="4571919"/>
            <a:chOff x="1600200" y="2155826"/>
            <a:chExt cx="5821680" cy="4397374"/>
          </a:xfrm>
        </p:grpSpPr>
        <p:pic>
          <p:nvPicPr>
            <p:cNvPr id="94214" name="Picture 2">
              <a:extLst>
                <a:ext uri="{FF2B5EF4-FFF2-40B4-BE49-F238E27FC236}">
                  <a16:creationId xmlns:a16="http://schemas.microsoft.com/office/drawing/2014/main" id="{A38D82DA-1A7A-A726-5AD5-E4BFBB23D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25" y="2647950"/>
              <a:ext cx="5467350" cy="352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760A4F-7D99-7D55-56B8-3B3857387EEE}"/>
                </a:ext>
              </a:extLst>
            </p:cNvPr>
            <p:cNvSpPr/>
            <p:nvPr/>
          </p:nvSpPr>
          <p:spPr>
            <a:xfrm>
              <a:off x="1600200" y="2591103"/>
              <a:ext cx="1143062" cy="380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A4EEB4-5FBE-0AA8-E561-99938A0C20F7}"/>
                </a:ext>
              </a:extLst>
            </p:cNvPr>
            <p:cNvSpPr/>
            <p:nvPr/>
          </p:nvSpPr>
          <p:spPr>
            <a:xfrm>
              <a:off x="4267345" y="5866886"/>
              <a:ext cx="3048166" cy="30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432D49-3A76-603D-43E4-03729FDC6F8C}"/>
                </a:ext>
              </a:extLst>
            </p:cNvPr>
            <p:cNvSpPr/>
            <p:nvPr/>
          </p:nvSpPr>
          <p:spPr>
            <a:xfrm>
              <a:off x="1706569" y="2155826"/>
              <a:ext cx="5715311" cy="4331208"/>
            </a:xfrm>
            <a:prstGeom prst="round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4218" name="TextBox 8">
              <a:extLst>
                <a:ext uri="{FF2B5EF4-FFF2-40B4-BE49-F238E27FC236}">
                  <a16:creationId xmlns:a16="http://schemas.microsoft.com/office/drawing/2014/main" id="{7469F444-FA25-FB32-961C-D8AFD51C8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232" y="6183868"/>
              <a:ext cx="3467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  <a:latin typeface="Comic Sans MS" panose="030F0902030302020204" pitchFamily="66" charset="0"/>
                </a:rPr>
                <a:t>F. London Phys. Rev. </a:t>
              </a:r>
              <a:r>
                <a:rPr lang="en-US" altLang="en-US" sz="1800" b="1">
                  <a:solidFill>
                    <a:schemeClr val="tx2"/>
                  </a:solidFill>
                  <a:latin typeface="Comic Sans MS" panose="030F0902030302020204" pitchFamily="66" charset="0"/>
                </a:rPr>
                <a:t>74 </a:t>
              </a:r>
              <a:r>
                <a:rPr lang="en-US" altLang="en-US" sz="1800">
                  <a:solidFill>
                    <a:schemeClr val="tx2"/>
                  </a:solidFill>
                  <a:latin typeface="Comic Sans MS" panose="030F0902030302020204" pitchFamily="66" charset="0"/>
                </a:rPr>
                <a:t>(1948)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3DE1B14-1C28-EB5B-B213-6D34558D4B28}"/>
              </a:ext>
            </a:extLst>
          </p:cNvPr>
          <p:cNvSpPr/>
          <p:nvPr/>
        </p:nvSpPr>
        <p:spPr>
          <a:xfrm>
            <a:off x="5417191" y="3211585"/>
            <a:ext cx="2057400" cy="381000"/>
          </a:xfrm>
          <a:prstGeom prst="rect">
            <a:avLst/>
          </a:prstGeom>
          <a:solidFill>
            <a:srgbClr val="FF000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D34F7-94F4-6E3B-51A1-C4A816D38073}"/>
              </a:ext>
            </a:extLst>
          </p:cNvPr>
          <p:cNvSpPr/>
          <p:nvPr/>
        </p:nvSpPr>
        <p:spPr>
          <a:xfrm>
            <a:off x="1893655" y="3500815"/>
            <a:ext cx="2124672" cy="396024"/>
          </a:xfrm>
          <a:prstGeom prst="rect">
            <a:avLst/>
          </a:prstGeom>
          <a:solidFill>
            <a:srgbClr val="FF000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EBE8C-95CB-F94A-BAFE-881612A2D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1" y="1333500"/>
            <a:ext cx="5938838" cy="441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4E541D28-6707-2143-B450-9EE7684C8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21" y="274767"/>
                <a:ext cx="8618279" cy="600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300" dirty="0">
                    <a:latin typeface="Comic Sans MS" panose="030F0902030302020204" pitchFamily="66" charset="0"/>
                  </a:rPr>
                  <a:t>Observation of AHE at </a:t>
                </a:r>
                <a14:m>
                  <m:oMath xmlns:m="http://schemas.openxmlformats.org/officeDocument/2006/math">
                    <m:r>
                      <a:rPr lang="en-US" altLang="en-US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3300" dirty="0">
                    <a:latin typeface="Comic Sans MS" panose="030F0902030302020204" pitchFamily="66" charset="0"/>
                  </a:rPr>
                  <a:t> in MATBG</a:t>
                </a:r>
              </a:p>
            </p:txBody>
          </p:sp>
        </mc:Choice>
        <mc:Fallback xmlns="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4E541D28-6707-2143-B450-9EE7684C8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21" y="274767"/>
                <a:ext cx="8618279" cy="600164"/>
              </a:xfrm>
              <a:prstGeom prst="rect">
                <a:avLst/>
              </a:prstGeom>
              <a:blipFill>
                <a:blip r:embed="rId4"/>
                <a:stretch>
                  <a:fillRect t="-14286" b="-30612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C18C8AE-F829-1441-A1DC-EB521130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83069"/>
            <a:ext cx="7924800" cy="646331"/>
          </a:xfrm>
          <a:prstGeom prst="rect">
            <a:avLst/>
          </a:prstGeom>
          <a:solidFill>
            <a:srgbClr val="FFFF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800" dirty="0">
                <a:latin typeface="Comic Sans MS" pitchFamily="66" charset="0"/>
              </a:rPr>
              <a:t>Sharpe et al. Goldhaber-Gordon group (Stanford) Nature (2019)  </a:t>
            </a:r>
          </a:p>
          <a:p>
            <a:pPr algn="ctr" eaLnBrk="0" hangingPunct="0"/>
            <a:r>
              <a:rPr lang="en-US" sz="1800" dirty="0" err="1">
                <a:latin typeface="Comic Sans MS" pitchFamily="66" charset="0"/>
              </a:rPr>
              <a:t>Serlin</a:t>
            </a:r>
            <a:r>
              <a:rPr lang="en-US" sz="1800" dirty="0">
                <a:latin typeface="Comic Sans MS" pitchFamily="66" charset="0"/>
              </a:rPr>
              <a:t> et al. (Young Lab – UCSB)  </a:t>
            </a:r>
            <a:r>
              <a:rPr lang="en-US" sz="1800" i="1" dirty="0">
                <a:latin typeface="Comic Sans MS" pitchFamily="66" charset="0"/>
              </a:rPr>
              <a:t> - </a:t>
            </a:r>
            <a:r>
              <a:rPr lang="en-US" sz="1800" dirty="0">
                <a:latin typeface="Comic Sans MS" pitchFamily="66" charset="0"/>
              </a:rPr>
              <a:t>Science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4977B4D-F4D0-9C49-A21B-F00FEA01CD4A}"/>
                  </a:ext>
                </a:extLst>
              </p:cNvPr>
              <p:cNvSpPr/>
              <p:nvPr/>
            </p:nvSpPr>
            <p:spPr>
              <a:xfrm>
                <a:off x="6187585" y="2762320"/>
                <a:ext cx="2811694" cy="2057400"/>
              </a:xfrm>
              <a:prstGeom prst="wedgeRoundRectCallout">
                <a:avLst>
                  <a:gd name="adj1" fmla="val -92431"/>
                  <a:gd name="adj2" fmla="val 1383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Accurately Quantized</a:t>
                </a:r>
              </a:p>
              <a:p>
                <a:pPr algn="ctr" eaLnBrk="1" hangingPunct="1"/>
                <a:r>
                  <a:rPr lang="en-US" altLang="en-US" sz="1800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Anomalous Hall Effect</a:t>
                </a:r>
              </a:p>
              <a:p>
                <a:pPr algn="ctr" eaLnBrk="1" hangingPunct="1"/>
                <a:r>
                  <a:rPr lang="en-US" altLang="en-US" sz="1800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in MATBG at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sz="1800" dirty="0">
                  <a:solidFill>
                    <a:schemeClr val="bg1"/>
                  </a:solidFill>
                  <a:latin typeface="Comic Sans MS" panose="030F0902030302020204" pitchFamily="66" charset="0"/>
                </a:endParaRPr>
              </a:p>
              <a:p>
                <a:pPr algn="ctr" eaLnBrk="1" hangingPunct="1"/>
                <a:endParaRPr lang="en-US" altLang="en-US" sz="1800" dirty="0">
                  <a:solidFill>
                    <a:schemeClr val="bg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4977B4D-F4D0-9C49-A21B-F00FEA01C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585" y="2762320"/>
                <a:ext cx="2811694" cy="2057400"/>
              </a:xfrm>
              <a:prstGeom prst="wedgeRoundRectCallout">
                <a:avLst>
                  <a:gd name="adj1" fmla="val -92431"/>
                  <a:gd name="adj2" fmla="val 1383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8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36F63-ED9E-E2DF-C8C6-F63274E472AF}"/>
              </a:ext>
            </a:extLst>
          </p:cNvPr>
          <p:cNvSpPr txBox="1"/>
          <p:nvPr/>
        </p:nvSpPr>
        <p:spPr>
          <a:xfrm>
            <a:off x="989814" y="2846895"/>
            <a:ext cx="6971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Twisted TMD </a:t>
            </a:r>
            <a:r>
              <a:rPr lang="en-US" sz="4000" dirty="0" err="1">
                <a:latin typeface="American Typewriter" panose="02090604020004020304" pitchFamily="18" charset="77"/>
              </a:rPr>
              <a:t>Homobilayers</a:t>
            </a:r>
            <a:endParaRPr lang="en-US" sz="4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666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7A648380-7B58-84F4-F1E4-B854AA501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09774"/>
              </p:ext>
            </p:extLst>
          </p:nvPr>
        </p:nvGraphicFramePr>
        <p:xfrm>
          <a:off x="-8390" y="0"/>
          <a:ext cx="921950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2">
                  <a:extLst>
                    <a:ext uri="{9D8B030D-6E8A-4147-A177-3AD203B41FA5}">
                      <a16:colId xmlns:a16="http://schemas.microsoft.com/office/drawing/2014/main" val="3609026350"/>
                    </a:ext>
                  </a:extLst>
                </a:gridCol>
                <a:gridCol w="1556034">
                  <a:extLst>
                    <a:ext uri="{9D8B030D-6E8A-4147-A177-3AD203B41FA5}">
                      <a16:colId xmlns:a16="http://schemas.microsoft.com/office/drawing/2014/main" val="83495621"/>
                    </a:ext>
                  </a:extLst>
                </a:gridCol>
                <a:gridCol w="1556034">
                  <a:extLst>
                    <a:ext uri="{9D8B030D-6E8A-4147-A177-3AD203B41FA5}">
                      <a16:colId xmlns:a16="http://schemas.microsoft.com/office/drawing/2014/main" val="1508325125"/>
                    </a:ext>
                  </a:extLst>
                </a:gridCol>
                <a:gridCol w="1556034">
                  <a:extLst>
                    <a:ext uri="{9D8B030D-6E8A-4147-A177-3AD203B41FA5}">
                      <a16:colId xmlns:a16="http://schemas.microsoft.com/office/drawing/2014/main" val="2250144766"/>
                    </a:ext>
                  </a:extLst>
                </a:gridCol>
                <a:gridCol w="1556034">
                  <a:extLst>
                    <a:ext uri="{9D8B030D-6E8A-4147-A177-3AD203B41FA5}">
                      <a16:colId xmlns:a16="http://schemas.microsoft.com/office/drawing/2014/main" val="3819105049"/>
                    </a:ext>
                  </a:extLst>
                </a:gridCol>
                <a:gridCol w="1556034">
                  <a:extLst>
                    <a:ext uri="{9D8B030D-6E8A-4147-A177-3AD203B41FA5}">
                      <a16:colId xmlns:a16="http://schemas.microsoft.com/office/drawing/2014/main" val="4207200049"/>
                    </a:ext>
                  </a:extLst>
                </a:gridCol>
              </a:tblGrid>
              <a:tr h="902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MoSe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MoTe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WS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WSe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26630"/>
                  </a:ext>
                </a:extLst>
              </a:tr>
              <a:tr h="119112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</a:t>
                      </a:r>
                      <a:r>
                        <a:rPr kumimoji="0" lang="en-US" sz="18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Comic Sans MS" panose="030F0902030302020204" pitchFamily="66" charset="0"/>
                        </a:rPr>
                        <a:t>Homo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Comic Sans MS" panose="030F09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310120"/>
                  </a:ext>
                </a:extLst>
              </a:tr>
              <a:tr h="119112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MoSe</a:t>
                      </a:r>
                      <a:r>
                        <a:rPr kumimoji="0" lang="en-US" sz="18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S,Se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Homo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Gamma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98413"/>
                  </a:ext>
                </a:extLst>
              </a:tr>
              <a:tr h="119112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MoTe</a:t>
                      </a:r>
                      <a:r>
                        <a:rPr kumimoji="0" lang="en-US" sz="18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b="1" dirty="0"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latin typeface="Comic Sans MS" panose="030F0902030302020204" pitchFamily="66" charset="0"/>
                        </a:rPr>
                        <a:t>S,Te</a:t>
                      </a:r>
                      <a:r>
                        <a:rPr lang="en-US" b="1" dirty="0">
                          <a:latin typeface="Comic Sans MS" panose="030F0902030302020204" pitchFamily="66" charset="0"/>
                        </a:rPr>
                        <a:t>)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mic Sans MS" panose="030F0902030302020204" pitchFamily="66" charset="0"/>
                      </a:endParaRPr>
                    </a:p>
                    <a:p>
                      <a:r>
                        <a:rPr lang="en-US" b="1" dirty="0"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latin typeface="Comic Sans MS" panose="030F0902030302020204" pitchFamily="66" charset="0"/>
                        </a:rPr>
                        <a:t>Se,Te</a:t>
                      </a:r>
                      <a:r>
                        <a:rPr lang="en-US" b="1" dirty="0">
                          <a:latin typeface="Comic Sans MS" panose="030F0902030302020204" pitchFamily="66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Homo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K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27248"/>
                  </a:ext>
                </a:extLst>
              </a:tr>
              <a:tr h="119112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WS</a:t>
                      </a:r>
                      <a:r>
                        <a:rPr kumimoji="0" lang="en-US" sz="18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2060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Mo,W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2060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S,Se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Comic Sans MS" panose="030F0902030302020204" pitchFamily="66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latin typeface="Comic Sans MS" panose="030F0902030302020204" pitchFamily="66" charset="0"/>
                        </a:rPr>
                        <a:t>Se,Te</a:t>
                      </a:r>
                      <a:r>
                        <a:rPr lang="en-US" b="1" dirty="0">
                          <a:latin typeface="Comic Sans MS" panose="030F0902030302020204" pitchFamily="66" charset="0"/>
                        </a:rPr>
                        <a:t>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Homo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Gamma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05661"/>
                  </a:ext>
                </a:extLst>
              </a:tr>
              <a:tr h="119112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WSe</a:t>
                      </a:r>
                      <a:r>
                        <a:rPr kumimoji="0" lang="en-US" sz="1800" b="1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Se,Se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?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S,Se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Mo,W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Comic Sans MS" panose="030F0902030302020204" pitchFamily="66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latin typeface="Comic Sans MS" panose="030F0902030302020204" pitchFamily="66" charset="0"/>
                        </a:rPr>
                        <a:t>Se,Te</a:t>
                      </a:r>
                      <a:r>
                        <a:rPr lang="en-US" b="1" dirty="0">
                          <a:latin typeface="Comic Sans MS" panose="030F0902030302020204" pitchFamily="66" charset="0"/>
                        </a:rPr>
                        <a:t>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S,Se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Comic Sans MS" panose="030F0902030302020204" pitchFamily="66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Homo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?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21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9289" y="2838562"/>
            <a:ext cx="2624104" cy="2411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Spinful Electrons in Periodic Potential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Vastly Tunable Band widths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cooled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F15-2E21-2103-FADB-2972FC13A4F9}"/>
              </a:ext>
            </a:extLst>
          </p:cNvPr>
          <p:cNvGrpSpPr/>
          <p:nvPr/>
        </p:nvGrpSpPr>
        <p:grpSpPr>
          <a:xfrm>
            <a:off x="3234819" y="1249960"/>
            <a:ext cx="5598140" cy="4121277"/>
            <a:chOff x="740713" y="1222723"/>
            <a:chExt cx="3747798" cy="2608506"/>
          </a:xfrm>
        </p:grpSpPr>
        <p:pic>
          <p:nvPicPr>
            <p:cNvPr id="4" name="Picture 3" descr="A blue and black triangle with black text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5542" y="1233266"/>
              <a:ext cx="2090118" cy="21561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857845" y="1222723"/>
              <a:ext cx="432438" cy="43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ular Callout 6"/>
            <p:cNvSpPr/>
            <p:nvPr/>
          </p:nvSpPr>
          <p:spPr bwMode="auto">
            <a:xfrm>
              <a:off x="740713" y="1294796"/>
              <a:ext cx="1045059" cy="238607"/>
            </a:xfrm>
            <a:prstGeom prst="wedgeRoundRectCallout">
              <a:avLst>
                <a:gd name="adj1" fmla="val 117478"/>
                <a:gd name="adj2" fmla="val 207082"/>
                <a:gd name="adj3" fmla="val 16667"/>
              </a:avLst>
            </a:prstGeom>
            <a:solidFill>
              <a:srgbClr val="FF00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lg" len="lg"/>
              <a:tailEnd type="none" w="lg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481340" fontAlgn="base">
                <a:spcBef>
                  <a:spcPct val="0"/>
                </a:spcBef>
                <a:spcAft>
                  <a:spcPts val="672"/>
                </a:spcAft>
              </a:pPr>
              <a:r>
                <a:rPr lang="en-US" sz="1600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WSe</a:t>
              </a:r>
              <a:r>
                <a:rPr lang="en-US" sz="1600" kern="1200" baseline="-250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2</a:t>
              </a:r>
              <a:r>
                <a:rPr lang="en-US" sz="1600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/MoSe</a:t>
              </a:r>
              <a:r>
                <a:rPr lang="en-US" sz="1600" kern="1200" baseline="-250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2</a:t>
              </a:r>
              <a:r>
                <a:rPr lang="en-US" sz="1600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565685-F724-C74C-8F75-6F2E77627451}"/>
                </a:ext>
              </a:extLst>
            </p:cNvPr>
            <p:cNvSpPr txBox="1"/>
            <p:nvPr/>
          </p:nvSpPr>
          <p:spPr>
            <a:xfrm>
              <a:off x="1569553" y="3616946"/>
              <a:ext cx="2794611" cy="214283"/>
            </a:xfrm>
            <a:prstGeom prst="rect">
              <a:avLst/>
            </a:prstGeom>
            <a:solidFill>
              <a:srgbClr val="FFFF00"/>
            </a:solidFill>
            <a:ln w="38100" cmpd="dbl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81340">
                <a:spcAft>
                  <a:spcPts val="672"/>
                </a:spcAft>
              </a:pPr>
              <a:r>
                <a:rPr lang="en-US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Wu, </a:t>
              </a:r>
              <a:r>
                <a:rPr lang="en-US" sz="1600" kern="1200" dirty="0" err="1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Lovorn</a:t>
              </a:r>
              <a:r>
                <a:rPr lang="en-US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 &amp; AHM PRL, </a:t>
              </a:r>
              <a:r>
                <a:rPr lang="en-US" sz="1600" b="1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121 </a:t>
              </a:r>
              <a:r>
                <a:rPr lang="en-US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026402 (2018)</a:t>
              </a:r>
              <a:endParaRPr lang="en-US" sz="1600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AC4F3A-6705-9746-AAA2-4347F2B797E2}"/>
                </a:ext>
              </a:extLst>
            </p:cNvPr>
            <p:cNvSpPr/>
            <p:nvPr/>
          </p:nvSpPr>
          <p:spPr>
            <a:xfrm>
              <a:off x="776750" y="2520038"/>
              <a:ext cx="324329" cy="432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340">
                <a:spcAft>
                  <a:spcPts val="672"/>
                </a:spcAft>
              </a:pPr>
              <a:r>
                <a:rPr lang="en-US" sz="948" kern="1200">
                  <a:solidFill>
                    <a:schemeClr val="lt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W</a:t>
              </a:r>
              <a:endParaRPr lang="en-US">
                <a:latin typeface="Comic Sans MS" panose="030F09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689EC2-67C5-464E-BA35-643FF593C886}"/>
                </a:ext>
              </a:extLst>
            </p:cNvPr>
            <p:cNvSpPr/>
            <p:nvPr/>
          </p:nvSpPr>
          <p:spPr>
            <a:xfrm>
              <a:off x="1101078" y="2592111"/>
              <a:ext cx="324329" cy="36036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340">
                <a:spcAft>
                  <a:spcPts val="672"/>
                </a:spcAft>
              </a:pPr>
              <a:r>
                <a:rPr lang="en-US" sz="948" kern="1200">
                  <a:solidFill>
                    <a:schemeClr val="lt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Mo</a:t>
              </a:r>
              <a:endParaRPr lang="en-US">
                <a:latin typeface="Comic Sans MS" panose="030F09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958749-4548-7E45-8931-6F49013C8243}"/>
                </a:ext>
              </a:extLst>
            </p:cNvPr>
            <p:cNvSpPr/>
            <p:nvPr/>
          </p:nvSpPr>
          <p:spPr>
            <a:xfrm>
              <a:off x="776750" y="1911936"/>
              <a:ext cx="324329" cy="3964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340">
                <a:spcAft>
                  <a:spcPts val="672"/>
                </a:spcAft>
              </a:pPr>
              <a:r>
                <a:rPr lang="en-US" sz="948" kern="1200">
                  <a:solidFill>
                    <a:schemeClr val="lt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W</a:t>
              </a:r>
              <a:endParaRPr lang="en-US">
                <a:latin typeface="Comic Sans MS" panose="030F09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9AB3DA-8FE5-B647-A214-BE6B9565F768}"/>
                </a:ext>
              </a:extLst>
            </p:cNvPr>
            <p:cNvSpPr/>
            <p:nvPr/>
          </p:nvSpPr>
          <p:spPr>
            <a:xfrm>
              <a:off x="1107291" y="1911936"/>
              <a:ext cx="318115" cy="47646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340">
                <a:spcAft>
                  <a:spcPts val="672"/>
                </a:spcAft>
              </a:pPr>
              <a:r>
                <a:rPr lang="en-US" sz="948" kern="1200">
                  <a:solidFill>
                    <a:schemeClr val="lt1"/>
                  </a:solidFill>
                  <a:latin typeface="Comic Sans MS" panose="030F0902030302020204" pitchFamily="66" charset="0"/>
                  <a:ea typeface="+mn-ea"/>
                  <a:cs typeface="+mn-cs"/>
                </a:rPr>
                <a:t>Mo</a:t>
              </a:r>
              <a:endParaRPr lang="en-US">
                <a:latin typeface="Comic Sans MS" panose="030F0902030302020204" pitchFamily="66" charset="0"/>
              </a:endParaRP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95EE9E96-5787-534D-BBD0-266CFEA3F0E9}"/>
                </a:ext>
              </a:extLst>
            </p:cNvPr>
            <p:cNvSpPr/>
            <p:nvPr/>
          </p:nvSpPr>
          <p:spPr bwMode="auto">
            <a:xfrm>
              <a:off x="3803817" y="2484001"/>
              <a:ext cx="684694" cy="516995"/>
            </a:xfrm>
            <a:prstGeom prst="wedgeRoundRectCallout">
              <a:avLst>
                <a:gd name="adj1" fmla="val -199137"/>
                <a:gd name="adj2" fmla="val -83065"/>
                <a:gd name="adj3" fmla="val 16667"/>
              </a:avLst>
            </a:prstGeom>
            <a:solidFill>
              <a:srgbClr val="FF00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lg" len="lg"/>
              <a:tailEnd type="none" w="lg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481340" fontAlgn="base">
                <a:spcBef>
                  <a:spcPct val="0"/>
                </a:spcBef>
                <a:spcAft>
                  <a:spcPts val="672"/>
                </a:spcAft>
              </a:pPr>
              <a:r>
                <a:rPr lang="en-US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W </a:t>
              </a:r>
            </a:p>
            <a:p>
              <a:pPr algn="ctr" defTabSz="481340" fontAlgn="base">
                <a:spcBef>
                  <a:spcPct val="0"/>
                </a:spcBef>
                <a:spcAft>
                  <a:spcPts val="672"/>
                </a:spcAft>
              </a:pPr>
              <a:r>
                <a:rPr lang="en-US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on Se </a:t>
              </a:r>
              <a:endParaRPr lang="en-US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9175A227-AC52-9C47-8284-3865E3F3EDA6}"/>
                </a:ext>
              </a:extLst>
            </p:cNvPr>
            <p:cNvSpPr/>
            <p:nvPr/>
          </p:nvSpPr>
          <p:spPr bwMode="auto">
            <a:xfrm>
              <a:off x="1731718" y="2235421"/>
              <a:ext cx="558566" cy="260160"/>
            </a:xfrm>
            <a:prstGeom prst="wedgeRoundRectCallout">
              <a:avLst>
                <a:gd name="adj1" fmla="val -167359"/>
                <a:gd name="adj2" fmla="val 73960"/>
                <a:gd name="adj3" fmla="val 16667"/>
              </a:avLst>
            </a:prstGeom>
            <a:solidFill>
              <a:srgbClr val="339933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lg" len="lg"/>
              <a:tailEnd type="none" w="lg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481340" fontAlgn="base">
                <a:spcBef>
                  <a:spcPct val="0"/>
                </a:spcBef>
                <a:spcAft>
                  <a:spcPts val="672"/>
                </a:spcAft>
              </a:pPr>
              <a:r>
                <a:rPr lang="en-US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Holes</a:t>
              </a:r>
              <a:r>
                <a:rPr lang="en-US" sz="948" kern="1200" dirty="0">
                  <a:solidFill>
                    <a:schemeClr val="bg1"/>
                  </a:solidFill>
                  <a:latin typeface="Comic Sans MS"/>
                  <a:ea typeface="+mn-ea"/>
                  <a:cs typeface="+mn-cs"/>
                </a:rPr>
                <a:t> </a:t>
              </a:r>
              <a:endParaRPr lang="en-US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14" name="Picture 13" descr="A diagram of a curve&#10;&#10;Description automatically generated">
              <a:extLst>
                <a:ext uri="{FF2B5EF4-FFF2-40B4-BE49-F238E27FC236}">
                  <a16:creationId xmlns:a16="http://schemas.microsoft.com/office/drawing/2014/main" id="{EDAB5DBD-C513-17BA-D405-4500589F6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430" y="2991320"/>
              <a:ext cx="463019" cy="743267"/>
            </a:xfrm>
            <a:prstGeom prst="rect">
              <a:avLst/>
            </a:prstGeom>
          </p:spPr>
        </p:pic>
      </p:grpSp>
      <p:sp>
        <p:nvSpPr>
          <p:cNvPr id="15" name="Text Box 4">
            <a:extLst>
              <a:ext uri="{FF2B5EF4-FFF2-40B4-BE49-F238E27FC236}">
                <a16:creationId xmlns:a16="http://schemas.microsoft.com/office/drawing/2014/main" id="{7AD867F5-BE37-B045-7D99-6392B3986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8" y="80684"/>
            <a:ext cx="7838694" cy="689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dirty="0">
                <a:latin typeface="+mj-lt"/>
                <a:ea typeface="+mj-ea"/>
                <a:cs typeface="+mj-cs"/>
              </a:rPr>
              <a:t>                    Hubbard Model Simulator</a:t>
            </a:r>
            <a:r>
              <a:rPr lang="en-US" alt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46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0C6A7-89C3-77BF-6944-4C6299219038}"/>
              </a:ext>
            </a:extLst>
          </p:cNvPr>
          <p:cNvSpPr txBox="1">
            <a:spLocks/>
          </p:cNvSpPr>
          <p:nvPr/>
        </p:nvSpPr>
        <p:spPr>
          <a:xfrm>
            <a:off x="482600" y="1230721"/>
            <a:ext cx="4874887" cy="378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886968">
              <a:lnSpc>
                <a:spcPct val="90000"/>
              </a:lnSpc>
              <a:spcAft>
                <a:spcPts val="582"/>
              </a:spcAft>
            </a:pPr>
            <a:r>
              <a:rPr lang="en-US" sz="5529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TMD Stacking Pattern Variation   </a:t>
            </a:r>
            <a:endParaRPr lang="en-US" sz="5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66534D-21C7-EBA8-6B1B-2D3D9D8F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13" y="2671446"/>
            <a:ext cx="2887060" cy="2472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EBF6E-A0E8-B0A6-6D2A-2668C4235311}"/>
              </a:ext>
            </a:extLst>
          </p:cNvPr>
          <p:cNvSpPr txBox="1"/>
          <p:nvPr/>
        </p:nvSpPr>
        <p:spPr>
          <a:xfrm>
            <a:off x="5775421" y="5376568"/>
            <a:ext cx="2885978" cy="25071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70448">
              <a:spcAft>
                <a:spcPts val="396"/>
              </a:spcAft>
            </a:pPr>
            <a:r>
              <a:rPr lang="en-US" sz="1029" kern="1200" err="1">
                <a:solidFill>
                  <a:srgbClr val="B30000"/>
                </a:solidFill>
                <a:latin typeface="Comic Sans MS"/>
                <a:ea typeface="+mn-ea"/>
                <a:cs typeface="+mn-cs"/>
              </a:rPr>
              <a:t>Mak</a:t>
            </a:r>
            <a:r>
              <a:rPr lang="en-US" sz="1029" kern="1200">
                <a:solidFill>
                  <a:srgbClr val="B30000"/>
                </a:solidFill>
                <a:latin typeface="Comic Sans MS"/>
                <a:ea typeface="+mn-ea"/>
                <a:cs typeface="+mn-cs"/>
              </a:rPr>
              <a:t> Shan  Nature Nanotech. (2022)</a:t>
            </a:r>
            <a:endParaRPr lang="en-US" sz="200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1173E-1D2B-AD8E-961A-E8FE4B00A7C8}"/>
              </a:ext>
            </a:extLst>
          </p:cNvPr>
          <p:cNvSpPr/>
          <p:nvPr/>
        </p:nvSpPr>
        <p:spPr>
          <a:xfrm>
            <a:off x="5684263" y="2711529"/>
            <a:ext cx="321747" cy="280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59782</TotalTime>
  <Words>1015</Words>
  <Application>Microsoft Macintosh PowerPoint</Application>
  <PresentationFormat>On-screen Show (4:3)</PresentationFormat>
  <Paragraphs>228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American Typewriter</vt:lpstr>
      <vt:lpstr>Arial</vt:lpstr>
      <vt:lpstr>Calibri</vt:lpstr>
      <vt:lpstr>Cambria Math</vt:lpstr>
      <vt:lpstr>Chalkduster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-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MacDonald</dc:creator>
  <cp:lastModifiedBy>Microsoft Office User</cp:lastModifiedBy>
  <cp:revision>135</cp:revision>
  <dcterms:created xsi:type="dcterms:W3CDTF">2015-05-29T00:15:08Z</dcterms:created>
  <dcterms:modified xsi:type="dcterms:W3CDTF">2024-08-20T13:14:20Z</dcterms:modified>
</cp:coreProperties>
</file>